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7" r:id="rId3"/>
    <p:sldId id="258" r:id="rId4"/>
    <p:sldId id="260" r:id="rId5"/>
    <p:sldId id="263" r:id="rId6"/>
    <p:sldId id="265" r:id="rId7"/>
    <p:sldId id="266" r:id="rId8"/>
    <p:sldId id="267" r:id="rId9"/>
    <p:sldId id="268" r:id="rId10"/>
    <p:sldId id="269" r:id="rId11"/>
    <p:sldId id="270" r:id="rId12"/>
    <p:sldId id="272" r:id="rId13"/>
    <p:sldId id="273" r:id="rId14"/>
    <p:sldId id="274" r:id="rId15"/>
  </p:sldIdLst>
  <p:sldSz cx="12192000" cy="6858000"/>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abetta Cortelli" userId="5ef30265a085e4e6" providerId="LiveId" clId="{1949D2BE-15E2-4BF4-9AFC-88E5583AFB11}"/>
    <pc:docChg chg="modSld">
      <pc:chgData name="Elisabetta Cortelli" userId="5ef30265a085e4e6" providerId="LiveId" clId="{1949D2BE-15E2-4BF4-9AFC-88E5583AFB11}" dt="2024-09-06T13:21:31.004" v="54" actId="20577"/>
      <pc:docMkLst>
        <pc:docMk/>
      </pc:docMkLst>
      <pc:sldChg chg="modSp mod">
        <pc:chgData name="Elisabetta Cortelli" userId="5ef30265a085e4e6" providerId="LiveId" clId="{1949D2BE-15E2-4BF4-9AFC-88E5583AFB11}" dt="2024-09-06T13:21:31.004" v="54" actId="20577"/>
        <pc:sldMkLst>
          <pc:docMk/>
          <pc:sldMk cId="0" sldId="263"/>
        </pc:sldMkLst>
        <pc:spChg chg="mod">
          <ac:chgData name="Elisabetta Cortelli" userId="5ef30265a085e4e6" providerId="LiveId" clId="{1949D2BE-15E2-4BF4-9AFC-88E5583AFB11}" dt="2024-09-06T13:19:32.579" v="28" actId="20577"/>
          <ac:spMkLst>
            <pc:docMk/>
            <pc:sldMk cId="0" sldId="263"/>
            <ac:spMk id="87" creationId="{00000000-0000-0000-0000-000000000000}"/>
          </ac:spMkLst>
        </pc:spChg>
        <pc:spChg chg="mod">
          <ac:chgData name="Elisabetta Cortelli" userId="5ef30265a085e4e6" providerId="LiveId" clId="{1949D2BE-15E2-4BF4-9AFC-88E5583AFB11}" dt="2024-09-06T13:21:31.004" v="54" actId="20577"/>
          <ac:spMkLst>
            <pc:docMk/>
            <pc:sldMk cId="0" sldId="263"/>
            <ac:spMk id="8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25"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it-IT" sz="3200" b="0" strike="noStrike" spc="-1">
              <a:latin typeface="Arial"/>
            </a:endParaRPr>
          </a:p>
        </p:txBody>
      </p:sp>
      <p:sp>
        <p:nvSpPr>
          <p:cNvPr id="26"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2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it-IT" sz="3200" b="0" strike="noStrike" spc="-1">
              <a:latin typeface="Arial"/>
            </a:endParaRPr>
          </a:p>
        </p:txBody>
      </p:sp>
      <p:sp>
        <p:nvSpPr>
          <p:cNvPr id="2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it-IT" sz="3200" b="0" strike="noStrike" spc="-1">
              <a:latin typeface="Arial"/>
            </a:endParaRPr>
          </a:p>
        </p:txBody>
      </p:sp>
      <p:sp>
        <p:nvSpPr>
          <p:cNvPr id="30"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it-IT" sz="3200" b="0" strike="noStrike" spc="-1">
              <a:latin typeface="Arial"/>
            </a:endParaRPr>
          </a:p>
        </p:txBody>
      </p:sp>
      <p:sp>
        <p:nvSpPr>
          <p:cNvPr id="31"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33"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it-IT" sz="3200" b="0" strike="noStrike" spc="-1">
              <a:latin typeface="Arial"/>
            </a:endParaRPr>
          </a:p>
        </p:txBody>
      </p:sp>
      <p:sp>
        <p:nvSpPr>
          <p:cNvPr id="34"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it-IT" sz="3200" b="0" strike="noStrike" spc="-1">
              <a:latin typeface="Arial"/>
            </a:endParaRPr>
          </a:p>
        </p:txBody>
      </p:sp>
      <p:sp>
        <p:nvSpPr>
          <p:cNvPr id="35"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it-IT" sz="3200" b="0" strike="noStrike" spc="-1">
              <a:latin typeface="Arial"/>
            </a:endParaRPr>
          </a:p>
        </p:txBody>
      </p:sp>
      <p:sp>
        <p:nvSpPr>
          <p:cNvPr id="36"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it-IT" sz="3200" b="0" strike="noStrike" spc="-1">
              <a:latin typeface="Arial"/>
            </a:endParaRPr>
          </a:p>
        </p:txBody>
      </p:sp>
      <p:sp>
        <p:nvSpPr>
          <p:cNvPr id="37"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it-IT" sz="3200" b="0" strike="noStrike" spc="-1">
              <a:latin typeface="Arial"/>
            </a:endParaRPr>
          </a:p>
        </p:txBody>
      </p:sp>
      <p:sp>
        <p:nvSpPr>
          <p:cNvPr id="38"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43"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it-IT"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4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4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it-IT" sz="3200" b="0" strike="noStrike" spc="-1">
              <a:latin typeface="Arial"/>
            </a:endParaRPr>
          </a:p>
        </p:txBody>
      </p:sp>
      <p:sp>
        <p:nvSpPr>
          <p:cNvPr id="4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it-IT"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5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it-IT" sz="3200" b="0" strike="noStrike" spc="-1">
              <a:latin typeface="Arial"/>
            </a:endParaRPr>
          </a:p>
        </p:txBody>
      </p:sp>
      <p:sp>
        <p:nvSpPr>
          <p:cNvPr id="5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it-IT" sz="3200" b="0" strike="noStrike" spc="-1">
              <a:latin typeface="Arial"/>
            </a:endParaRPr>
          </a:p>
        </p:txBody>
      </p:sp>
      <p:sp>
        <p:nvSpPr>
          <p:cNvPr id="5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4"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it-IT"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5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it-IT" sz="3200" b="0" strike="noStrike" spc="-1">
              <a:latin typeface="Arial"/>
            </a:endParaRPr>
          </a:p>
        </p:txBody>
      </p:sp>
      <p:sp>
        <p:nvSpPr>
          <p:cNvPr id="5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it-IT" sz="3200" b="0" strike="noStrike" spc="-1">
              <a:latin typeface="Arial"/>
            </a:endParaRPr>
          </a:p>
        </p:txBody>
      </p:sp>
      <p:sp>
        <p:nvSpPr>
          <p:cNvPr id="5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6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it-IT" sz="3200" b="0" strike="noStrike" spc="-1">
              <a:latin typeface="Arial"/>
            </a:endParaRPr>
          </a:p>
        </p:txBody>
      </p:sp>
      <p:sp>
        <p:nvSpPr>
          <p:cNvPr id="6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it-IT" sz="3200" b="0" strike="noStrike" spc="-1">
              <a:latin typeface="Arial"/>
            </a:endParaRPr>
          </a:p>
        </p:txBody>
      </p:sp>
      <p:sp>
        <p:nvSpPr>
          <p:cNvPr id="6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6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it-IT" sz="3200" b="0" strike="noStrike" spc="-1">
              <a:latin typeface="Arial"/>
            </a:endParaRPr>
          </a:p>
        </p:txBody>
      </p:sp>
      <p:sp>
        <p:nvSpPr>
          <p:cNvPr id="6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6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it-IT" sz="3200" b="0" strike="noStrike" spc="-1">
              <a:latin typeface="Arial"/>
            </a:endParaRPr>
          </a:p>
        </p:txBody>
      </p:sp>
      <p:sp>
        <p:nvSpPr>
          <p:cNvPr id="6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it-IT" sz="3200" b="0" strike="noStrike" spc="-1">
              <a:latin typeface="Arial"/>
            </a:endParaRPr>
          </a:p>
        </p:txBody>
      </p:sp>
      <p:sp>
        <p:nvSpPr>
          <p:cNvPr id="6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it-IT" sz="3200" b="0" strike="noStrike" spc="-1">
              <a:latin typeface="Arial"/>
            </a:endParaRPr>
          </a:p>
        </p:txBody>
      </p:sp>
      <p:sp>
        <p:nvSpPr>
          <p:cNvPr id="7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7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it-IT" sz="3200" b="0" strike="noStrike" spc="-1">
              <a:latin typeface="Arial"/>
            </a:endParaRPr>
          </a:p>
        </p:txBody>
      </p:sp>
      <p:sp>
        <p:nvSpPr>
          <p:cNvPr id="7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it-IT" sz="3200" b="0" strike="noStrike" spc="-1">
              <a:latin typeface="Arial"/>
            </a:endParaRPr>
          </a:p>
        </p:txBody>
      </p:sp>
      <p:sp>
        <p:nvSpPr>
          <p:cNvPr id="7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it-IT" sz="3200" b="0" strike="noStrike" spc="-1">
              <a:latin typeface="Arial"/>
            </a:endParaRPr>
          </a:p>
        </p:txBody>
      </p:sp>
      <p:sp>
        <p:nvSpPr>
          <p:cNvPr id="7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it-IT" sz="3200" b="0" strike="noStrike" spc="-1">
              <a:latin typeface="Arial"/>
            </a:endParaRPr>
          </a:p>
        </p:txBody>
      </p:sp>
      <p:sp>
        <p:nvSpPr>
          <p:cNvPr id="7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it-IT" sz="3200" b="0" strike="noStrike" spc="-1">
              <a:latin typeface="Arial"/>
            </a:endParaRPr>
          </a:p>
        </p:txBody>
      </p:sp>
      <p:sp>
        <p:nvSpPr>
          <p:cNvPr id="7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6"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it-IT" sz="3200" b="0" strike="noStrike" spc="-1">
              <a:latin typeface="Arial"/>
            </a:endParaRPr>
          </a:p>
        </p:txBody>
      </p:sp>
      <p:sp>
        <p:nvSpPr>
          <p:cNvPr id="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it-IT"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1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it-IT" sz="3200" b="0" strike="noStrike" spc="-1">
              <a:latin typeface="Arial"/>
            </a:endParaRPr>
          </a:p>
        </p:txBody>
      </p:sp>
      <p:sp>
        <p:nvSpPr>
          <p:cNvPr id="14"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it-IT" sz="3200" b="0" strike="noStrike" spc="-1">
              <a:latin typeface="Arial"/>
            </a:endParaRPr>
          </a:p>
        </p:txBody>
      </p:sp>
      <p:sp>
        <p:nvSpPr>
          <p:cNvPr id="15"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1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it-IT" sz="3200" b="0" strike="noStrike" spc="-1">
              <a:latin typeface="Arial"/>
            </a:endParaRPr>
          </a:p>
        </p:txBody>
      </p:sp>
      <p:sp>
        <p:nvSpPr>
          <p:cNvPr id="1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it-IT" sz="3200" b="0" strike="noStrike" spc="-1">
              <a:latin typeface="Arial"/>
            </a:endParaRPr>
          </a:p>
        </p:txBody>
      </p:sp>
      <p:sp>
        <p:nvSpPr>
          <p:cNvPr id="19"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latin typeface="Arial"/>
            </a:endParaRPr>
          </a:p>
        </p:txBody>
      </p:sp>
      <p:sp>
        <p:nvSpPr>
          <p:cNvPr id="2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it-IT" sz="3200" b="0" strike="noStrike" spc="-1">
              <a:latin typeface="Arial"/>
            </a:endParaRPr>
          </a:p>
        </p:txBody>
      </p:sp>
      <p:sp>
        <p:nvSpPr>
          <p:cNvPr id="2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it-IT" sz="3200" b="0" strike="noStrike" spc="-1">
              <a:latin typeface="Arial"/>
            </a:endParaRPr>
          </a:p>
        </p:txBody>
      </p:sp>
      <p:sp>
        <p:nvSpPr>
          <p:cNvPr id="23"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Line 1"/>
          <p:cNvSpPr/>
          <p:nvPr/>
        </p:nvSpPr>
        <p:spPr>
          <a:xfrm flipV="1">
            <a:off x="761760" y="826200"/>
            <a:ext cx="360" cy="914400"/>
          </a:xfrm>
          <a:prstGeom prst="line">
            <a:avLst/>
          </a:prstGeom>
          <a:ln w="19080">
            <a:solidFill>
              <a:srgbClr val="4A7EBB"/>
            </a:solidFill>
            <a:round/>
          </a:ln>
        </p:spPr>
        <p:style>
          <a:lnRef idx="1">
            <a:schemeClr val="accent1"/>
          </a:lnRef>
          <a:fillRef idx="0">
            <a:schemeClr val="accent1"/>
          </a:fillRef>
          <a:effectRef idx="0">
            <a:schemeClr val="accent1"/>
          </a:effectRef>
          <a:fontRef idx="minor"/>
        </p:style>
      </p:sp>
      <p:sp>
        <p:nvSpPr>
          <p:cNvPr id="4" name="PlaceHolder 2"/>
          <p:cNvSpPr>
            <a:spLocks noGrp="1"/>
          </p:cNvSpPr>
          <p:nvPr>
            <p:ph type="title"/>
          </p:nvPr>
        </p:nvSpPr>
        <p:spPr>
          <a:xfrm>
            <a:off x="609480" y="273600"/>
            <a:ext cx="10972440" cy="1144800"/>
          </a:xfrm>
          <a:prstGeom prst="rect">
            <a:avLst/>
          </a:prstGeom>
        </p:spPr>
        <p:txBody>
          <a:bodyPr lIns="0" tIns="0" rIns="0" bIns="0" anchor="ctr"/>
          <a:lstStyle/>
          <a:p>
            <a:pPr algn="ctr"/>
            <a:r>
              <a:rPr lang="it-IT" sz="4400" b="0" strike="noStrike" spc="-1">
                <a:latin typeface="Arial"/>
              </a:rPr>
              <a:t>Fai clic per modificare il formato del testo del titolo</a:t>
            </a:r>
          </a:p>
        </p:txBody>
      </p:sp>
      <p:sp>
        <p:nvSpPr>
          <p:cNvPr id="2" name="PlaceHolder 3"/>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Line 1"/>
          <p:cNvSpPr/>
          <p:nvPr/>
        </p:nvSpPr>
        <p:spPr>
          <a:xfrm flipV="1">
            <a:off x="761760" y="826200"/>
            <a:ext cx="360" cy="914400"/>
          </a:xfrm>
          <a:prstGeom prst="line">
            <a:avLst/>
          </a:prstGeom>
          <a:ln w="19080">
            <a:solidFill>
              <a:srgbClr val="16ABE3"/>
            </a:solidFill>
            <a:round/>
          </a:ln>
        </p:spPr>
        <p:style>
          <a:lnRef idx="1">
            <a:schemeClr val="accent1"/>
          </a:lnRef>
          <a:fillRef idx="0">
            <a:schemeClr val="accent1"/>
          </a:fillRef>
          <a:effectRef idx="0">
            <a:schemeClr val="accent1"/>
          </a:effectRef>
          <a:fontRef idx="minor"/>
        </p:style>
      </p:sp>
      <p:sp>
        <p:nvSpPr>
          <p:cNvPr id="40" name="PlaceHolder 2"/>
          <p:cNvSpPr>
            <a:spLocks noGrp="1"/>
          </p:cNvSpPr>
          <p:nvPr>
            <p:ph type="title"/>
          </p:nvPr>
        </p:nvSpPr>
        <p:spPr>
          <a:xfrm>
            <a:off x="609480" y="273600"/>
            <a:ext cx="10972440" cy="1144800"/>
          </a:xfrm>
          <a:prstGeom prst="rect">
            <a:avLst/>
          </a:prstGeom>
        </p:spPr>
        <p:txBody>
          <a:bodyPr lIns="0" tIns="0" rIns="0" bIns="0" anchor="ctr"/>
          <a:lstStyle/>
          <a:p>
            <a:pPr algn="ctr"/>
            <a:r>
              <a:rPr lang="it-IT" sz="4400" b="0" strike="noStrike" spc="-1">
                <a:latin typeface="Arial"/>
              </a:rPr>
              <a:t>Fai clic per modificare il formato del testo del titolo</a:t>
            </a:r>
          </a:p>
        </p:txBody>
      </p:sp>
      <p:sp>
        <p:nvSpPr>
          <p:cNvPr id="41" name="PlaceHolder 3"/>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hyperlink" Target="http://www.primoleviprato.edu.it/"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1447801" y="653143"/>
            <a:ext cx="8501742" cy="276505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it-IT" sz="4400" b="0" strike="noStrike" cap="all" spc="180" dirty="0">
                <a:solidFill>
                  <a:srgbClr val="0D0D0D"/>
                </a:solidFill>
                <a:latin typeface="Tw Cen MT Condensed"/>
                <a:ea typeface="DejaVu Sans"/>
              </a:rPr>
              <a:t>ISTITUTO Primo Levi</a:t>
            </a:r>
          </a:p>
          <a:p>
            <a:pPr algn="ctr">
              <a:lnSpc>
                <a:spcPct val="100000"/>
              </a:lnSpc>
            </a:pPr>
            <a:endParaRPr lang="it-IT" sz="4400" cap="all" spc="180" dirty="0">
              <a:solidFill>
                <a:srgbClr val="0D0D0D"/>
              </a:solidFill>
              <a:latin typeface="Tw Cen MT Condensed"/>
              <a:ea typeface="DejaVu Sans"/>
            </a:endParaRPr>
          </a:p>
          <a:p>
            <a:pPr algn="ctr">
              <a:lnSpc>
                <a:spcPct val="100000"/>
              </a:lnSpc>
            </a:pPr>
            <a:r>
              <a:rPr lang="it-IT" sz="4400" b="0" strike="noStrike" cap="all" spc="180" dirty="0">
                <a:solidFill>
                  <a:srgbClr val="0D0D0D"/>
                </a:solidFill>
                <a:latin typeface="Tw Cen MT Condensed"/>
                <a:ea typeface="DejaVu Sans"/>
              </a:rPr>
              <a:t>Scuola SECONDARIA </a:t>
            </a:r>
            <a:r>
              <a:rPr lang="it-IT" sz="4400" b="0" strike="noStrike" cap="all" spc="180" dirty="0" err="1">
                <a:solidFill>
                  <a:srgbClr val="0D0D0D"/>
                </a:solidFill>
                <a:latin typeface="Tw Cen MT Condensed"/>
                <a:ea typeface="DejaVu Sans"/>
              </a:rPr>
              <a:t>小学</a:t>
            </a:r>
            <a:endParaRPr lang="it-IT" sz="4400" b="0" strike="noStrike" cap="all" spc="180" dirty="0">
              <a:solidFill>
                <a:srgbClr val="0D0D0D"/>
              </a:solidFill>
              <a:latin typeface="Tw Cen MT Condensed"/>
              <a:ea typeface="DejaVu Sans"/>
            </a:endParaRPr>
          </a:p>
          <a:p>
            <a:pPr algn="ctr">
              <a:lnSpc>
                <a:spcPct val="100000"/>
              </a:lnSpc>
            </a:pPr>
            <a:r>
              <a:rPr lang="it-IT" sz="4400" cap="all" spc="180" dirty="0">
                <a:solidFill>
                  <a:srgbClr val="0D0D0D"/>
                </a:solidFill>
                <a:latin typeface="Tw Cen MT Condensed"/>
              </a:rPr>
              <a:t>Ivana </a:t>
            </a:r>
            <a:r>
              <a:rPr lang="it-IT" sz="4400" cap="all" spc="180" dirty="0" err="1">
                <a:solidFill>
                  <a:srgbClr val="0D0D0D"/>
                </a:solidFill>
                <a:latin typeface="Tw Cen MT Condensed"/>
              </a:rPr>
              <a:t>marcocci</a:t>
            </a:r>
            <a:br>
              <a:rPr sz="4400" dirty="0"/>
            </a:br>
            <a:br>
              <a:rPr sz="4400" dirty="0"/>
            </a:br>
            <a:r>
              <a:rPr lang="it-IT" sz="4400" b="0" strike="noStrike" cap="all" spc="180" dirty="0">
                <a:solidFill>
                  <a:srgbClr val="0D0D0D"/>
                </a:solidFill>
                <a:latin typeface="Tw Cen MT Condensed"/>
                <a:ea typeface="Arial Unicode MS"/>
              </a:rPr>
              <a:t>Accoglienza Nuovi Iscritti</a:t>
            </a:r>
            <a:endParaRPr lang="it-IT" sz="4400" b="0" strike="noStrike" spc="-1" dirty="0">
              <a:latin typeface="Arial"/>
            </a:endParaRPr>
          </a:p>
          <a:p>
            <a:pPr algn="ctr">
              <a:lnSpc>
                <a:spcPct val="100000"/>
              </a:lnSpc>
            </a:pPr>
            <a:r>
              <a:rPr lang="it-IT" sz="4400" b="0" strike="noStrike" cap="all" spc="180" dirty="0" err="1">
                <a:solidFill>
                  <a:srgbClr val="0D0D0D"/>
                </a:solidFill>
                <a:latin typeface="Tw Cen MT Condensed"/>
                <a:ea typeface="Arial Unicode MS"/>
              </a:rPr>
              <a:t>新生欢迎</a:t>
            </a:r>
            <a:endParaRPr lang="it-IT" sz="4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1041120" y="937440"/>
            <a:ext cx="8462520" cy="430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b="0" strike="noStrike" spc="-1">
                <a:latin typeface="Arial"/>
              </a:rPr>
              <a:t>IMPORTANZA DEL SITO DELL’ISTITUTO</a:t>
            </a:r>
            <a:r>
              <a:rPr lang="it-IT" sz="2400" b="0" strike="noStrike" spc="-1">
                <a:latin typeface="Arial"/>
                <a:ea typeface="宋体"/>
              </a:rPr>
              <a:t> 学校网站的重要性</a:t>
            </a:r>
            <a:endParaRPr lang="it-IT" sz="2400" b="0" strike="noStrike" spc="-1">
              <a:latin typeface="Arial"/>
            </a:endParaRPr>
          </a:p>
        </p:txBody>
      </p:sp>
      <p:sp>
        <p:nvSpPr>
          <p:cNvPr id="107" name="CustomShape 2"/>
          <p:cNvSpPr/>
          <p:nvPr/>
        </p:nvSpPr>
        <p:spPr>
          <a:xfrm>
            <a:off x="648000" y="2248560"/>
            <a:ext cx="10943640" cy="306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dirty="0">
                <a:latin typeface="Arial"/>
              </a:rPr>
              <a:t>L’istituto comprensivo PRIMO LEVI, di cui la scuola secondaria IVANA MARCOCCI fa parte, ha un sito ufficiale  www.primoleviprato.edu.it all’interno del quale la famiglia può reperire varie informazioni sull’istituto.</a:t>
            </a:r>
          </a:p>
          <a:p>
            <a:pPr>
              <a:lnSpc>
                <a:spcPct val="100000"/>
              </a:lnSpc>
            </a:pPr>
            <a:endParaRPr lang="it-IT" sz="2000" b="0" strike="noStrike" spc="-1" dirty="0">
              <a:latin typeface="Arial"/>
            </a:endParaRPr>
          </a:p>
          <a:p>
            <a:pPr>
              <a:lnSpc>
                <a:spcPct val="100000"/>
              </a:lnSpc>
            </a:pPr>
            <a:r>
              <a:rPr lang="it-IT" sz="2000" b="0" strike="noStrike" spc="-1" dirty="0">
                <a:latin typeface="Arial"/>
              </a:rPr>
              <a:t>Il sito è anche il canale ufficiale con cui la scuola comunica con le famiglie e con la comunità scolastica in generale.</a:t>
            </a:r>
            <a:r>
              <a:rPr lang="it-IT" sz="2000" b="0" strike="noStrike" spc="-1" dirty="0">
                <a:latin typeface="Arial"/>
                <a:ea typeface="宋体"/>
              </a:rPr>
              <a:t> </a:t>
            </a:r>
            <a:endParaRPr lang="it-IT" sz="2000" b="0" strike="noStrike" spc="-1" dirty="0">
              <a:latin typeface="Arial"/>
            </a:endParaRPr>
          </a:p>
          <a:p>
            <a:pPr>
              <a:lnSpc>
                <a:spcPct val="100000"/>
              </a:lnSpc>
            </a:pPr>
            <a:endParaRPr lang="it-IT" sz="2000" b="0" strike="noStrike" spc="-1" dirty="0">
              <a:latin typeface="Arial"/>
            </a:endParaRPr>
          </a:p>
          <a:p>
            <a:pPr>
              <a:lnSpc>
                <a:spcPct val="100000"/>
              </a:lnSpc>
            </a:pPr>
            <a:r>
              <a:rPr lang="it-IT" sz="1800" b="0" strike="noStrike" spc="-1" dirty="0">
                <a:latin typeface="Arial"/>
                <a:ea typeface="宋体"/>
              </a:rPr>
              <a:t>_PRIMO </a:t>
            </a:r>
            <a:r>
              <a:rPr lang="it-IT" sz="1800" b="0" strike="noStrike" spc="-1" dirty="0" err="1">
                <a:latin typeface="Arial"/>
                <a:ea typeface="宋体"/>
              </a:rPr>
              <a:t>LEVI_综合学院</a:t>
            </a:r>
            <a:r>
              <a:rPr lang="it-IT" sz="1800" b="0" strike="noStrike" spc="-1" dirty="0">
                <a:latin typeface="Arial"/>
                <a:ea typeface="宋体"/>
              </a:rPr>
              <a:t>, _IVANA MARCOCCI_ </a:t>
            </a:r>
            <a:r>
              <a:rPr lang="it-IT" sz="1800" b="0" strike="noStrike" spc="-1" dirty="0" err="1">
                <a:latin typeface="Arial"/>
                <a:ea typeface="宋体"/>
              </a:rPr>
              <a:t>学校是其中的一部分</a:t>
            </a:r>
            <a:r>
              <a:rPr lang="it-IT" sz="1800" b="0" strike="noStrike" spc="-1" dirty="0">
                <a:latin typeface="Arial"/>
                <a:ea typeface="宋体"/>
              </a:rPr>
              <a:t> </a:t>
            </a:r>
            <a:r>
              <a:rPr lang="it-IT" sz="1800" b="0" strike="noStrike" spc="-1" dirty="0" err="1">
                <a:latin typeface="Arial"/>
                <a:ea typeface="宋体"/>
              </a:rPr>
              <a:t>有一个官方网站</a:t>
            </a:r>
            <a:r>
              <a:rPr lang="it-IT" sz="1800" b="0" strike="noStrike" spc="-1" dirty="0">
                <a:latin typeface="Arial"/>
                <a:ea typeface="宋体"/>
              </a:rPr>
              <a:t> </a:t>
            </a:r>
            <a:r>
              <a:rPr lang="it-IT" sz="1800" b="0" strike="noStrike" spc="-1" dirty="0">
                <a:latin typeface="Arial"/>
                <a:ea typeface="宋体"/>
                <a:hlinkClick r:id="rId2"/>
              </a:rPr>
              <a:t>www.</a:t>
            </a:r>
            <a:r>
              <a:rPr lang="it-IT" spc="-1" dirty="0">
                <a:latin typeface="Arial"/>
                <a:ea typeface="宋体"/>
                <a:hlinkClick r:id="rId2"/>
              </a:rPr>
              <a:t>primoleviprato.edu.it</a:t>
            </a:r>
            <a:r>
              <a:rPr lang="it-IT" spc="-1" dirty="0">
                <a:latin typeface="Arial"/>
                <a:ea typeface="宋体"/>
              </a:rPr>
              <a:t> </a:t>
            </a:r>
            <a:r>
              <a:rPr lang="it-IT" sz="1800" b="0" strike="noStrike" spc="-1" dirty="0" err="1">
                <a:latin typeface="Arial"/>
                <a:ea typeface="宋体"/>
              </a:rPr>
              <a:t>家庭可以在其中找到有关该学院的各种信息。该网站也是学校与家庭和整个学校社区进行交流的官方渠道</a:t>
            </a:r>
            <a:r>
              <a:rPr lang="it-IT" sz="1800" b="0" strike="noStrike" spc="-1" dirty="0">
                <a:latin typeface="Arial"/>
                <a:ea typeface="宋体"/>
              </a:rPr>
              <a:t>。</a:t>
            </a:r>
            <a:endParaRPr lang="it-IT" sz="1800" b="0" strike="noStrike" spc="-1" dirty="0">
              <a:latin typeface="Arial"/>
            </a:endParaRPr>
          </a:p>
          <a:p>
            <a:pPr>
              <a:lnSpc>
                <a:spcPct val="100000"/>
              </a:lnSpc>
            </a:pPr>
            <a:endParaRPr lang="it-IT"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934560" y="936000"/>
            <a:ext cx="5616720" cy="69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b="0" strike="noStrike" spc="-1">
                <a:solidFill>
                  <a:srgbClr val="000000"/>
                </a:solidFill>
                <a:latin typeface="Calibri"/>
                <a:ea typeface="DejaVu Sans"/>
              </a:rPr>
              <a:t>ALTRI SERVIZI DELL’OFFERTA FORMATIVA</a:t>
            </a:r>
            <a:endParaRPr lang="it-IT" sz="2400" b="0" strike="noStrike" spc="-1">
              <a:latin typeface="Arial"/>
            </a:endParaRPr>
          </a:p>
          <a:p>
            <a:pPr>
              <a:lnSpc>
                <a:spcPct val="100000"/>
              </a:lnSpc>
            </a:pPr>
            <a:r>
              <a:rPr lang="it-IT" sz="2400" b="0" strike="noStrike" spc="-1">
                <a:solidFill>
                  <a:srgbClr val="000000"/>
                </a:solidFill>
                <a:latin typeface="Calibri"/>
                <a:ea typeface="宋体"/>
              </a:rPr>
              <a:t>其它培训</a:t>
            </a:r>
            <a:endParaRPr lang="it-IT" sz="2400" b="0" strike="noStrike" spc="-1">
              <a:latin typeface="Arial"/>
            </a:endParaRPr>
          </a:p>
        </p:txBody>
      </p:sp>
      <p:sp>
        <p:nvSpPr>
          <p:cNvPr id="111" name="CustomShape 2"/>
          <p:cNvSpPr/>
          <p:nvPr/>
        </p:nvSpPr>
        <p:spPr>
          <a:xfrm>
            <a:off x="732240" y="1944000"/>
            <a:ext cx="10139040" cy="394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solidFill>
                  <a:srgbClr val="000000"/>
                </a:solidFill>
                <a:latin typeface="Calibri"/>
                <a:ea typeface="DejaVu Sans"/>
              </a:rPr>
              <a:t>La scuola organizza durante l’anno </a:t>
            </a:r>
            <a:r>
              <a:rPr lang="it-IT" sz="2000" b="1" strike="noStrike" spc="-1">
                <a:solidFill>
                  <a:srgbClr val="000000"/>
                </a:solidFill>
                <a:latin typeface="Calibri"/>
                <a:ea typeface="DejaVu Sans"/>
              </a:rPr>
              <a:t>uscite brevi</a:t>
            </a:r>
            <a:r>
              <a:rPr lang="it-IT" sz="2000" b="0" strike="noStrike" spc="-1">
                <a:solidFill>
                  <a:srgbClr val="000000"/>
                </a:solidFill>
                <a:latin typeface="Calibri"/>
                <a:ea typeface="DejaVu Sans"/>
              </a:rPr>
              <a:t> sul territorio o </a:t>
            </a:r>
            <a:r>
              <a:rPr lang="it-IT" sz="2000" b="1" strike="noStrike" spc="-1">
                <a:solidFill>
                  <a:srgbClr val="000000"/>
                </a:solidFill>
                <a:latin typeface="Calibri"/>
                <a:ea typeface="DejaVu Sans"/>
              </a:rPr>
              <a:t>viaggi d’istruzione</a:t>
            </a:r>
            <a:r>
              <a:rPr lang="it-IT" sz="2000" b="0" strike="noStrike" spc="-1">
                <a:solidFill>
                  <a:srgbClr val="000000"/>
                </a:solidFill>
                <a:latin typeface="Calibri"/>
                <a:ea typeface="DejaVu Sans"/>
              </a:rPr>
              <a:t>. </a:t>
            </a:r>
            <a:r>
              <a:rPr lang="it-IT" sz="2000" b="0" strike="noStrike" spc="-1">
                <a:solidFill>
                  <a:srgbClr val="000000"/>
                </a:solidFill>
                <a:latin typeface="Arial"/>
                <a:ea typeface="DejaVu Sans"/>
              </a:rPr>
              <a:t>学校</a:t>
            </a:r>
            <a:r>
              <a:rPr lang="it-IT" sz="2000" b="0" strike="noStrike" spc="-1">
                <a:solidFill>
                  <a:srgbClr val="000000"/>
                </a:solidFill>
                <a:latin typeface="Arial"/>
                <a:ea typeface="宋体"/>
              </a:rPr>
              <a:t>在学年期间会</a:t>
            </a:r>
            <a:r>
              <a:rPr lang="it-IT" sz="2000" b="0" strike="noStrike" spc="-1">
                <a:solidFill>
                  <a:srgbClr val="000000"/>
                </a:solidFill>
                <a:latin typeface="Arial"/>
                <a:ea typeface="DejaVu Sans"/>
              </a:rPr>
              <a:t>组织</a:t>
            </a:r>
            <a:r>
              <a:rPr lang="it-IT" sz="2000" b="0" strike="noStrike" spc="-1">
                <a:solidFill>
                  <a:srgbClr val="000000"/>
                </a:solidFill>
                <a:latin typeface="Arial"/>
                <a:ea typeface="宋体"/>
              </a:rPr>
              <a:t>短期出勤</a:t>
            </a:r>
            <a:r>
              <a:rPr lang="it-IT" sz="2000" b="0" strike="noStrike" spc="-1">
                <a:solidFill>
                  <a:srgbClr val="000000"/>
                </a:solidFill>
                <a:latin typeface="Arial"/>
                <a:ea typeface="DejaVu Sans"/>
              </a:rPr>
              <a:t>或教育旅行。</a:t>
            </a:r>
            <a:endParaRPr lang="it-IT" sz="2000" b="0" strike="noStrike" spc="-1">
              <a:latin typeface="Arial"/>
            </a:endParaRPr>
          </a:p>
          <a:p>
            <a:pPr>
              <a:lnSpc>
                <a:spcPct val="100000"/>
              </a:lnSpc>
            </a:pPr>
            <a:endParaRPr lang="it-IT" sz="2000" b="0" strike="noStrike" spc="-1">
              <a:latin typeface="Arial"/>
            </a:endParaRPr>
          </a:p>
          <a:p>
            <a:pPr>
              <a:lnSpc>
                <a:spcPct val="100000"/>
              </a:lnSpc>
            </a:pPr>
            <a:r>
              <a:rPr lang="it-IT" sz="2000" b="0" strike="noStrike" spc="-1">
                <a:solidFill>
                  <a:srgbClr val="000000"/>
                </a:solidFill>
                <a:latin typeface="Calibri"/>
                <a:ea typeface="DejaVu Sans"/>
              </a:rPr>
              <a:t>La partecipazione a questi eventi rientra nella programmazione didattica e sono momenti di lezione veri e propri, quindi la frequenza da parte dell’alunno/a ha lo stesso valore di quella nelle ordinarie lezioni in classe. </a:t>
            </a:r>
            <a:endParaRPr lang="it-IT" sz="2000" b="0" strike="noStrike" spc="-1">
              <a:latin typeface="Arial"/>
            </a:endParaRPr>
          </a:p>
          <a:p>
            <a:pPr>
              <a:lnSpc>
                <a:spcPct val="100000"/>
              </a:lnSpc>
            </a:pPr>
            <a:endParaRPr lang="it-IT" sz="2000" b="0" strike="noStrike" spc="-1">
              <a:latin typeface="Arial"/>
            </a:endParaRPr>
          </a:p>
          <a:p>
            <a:pPr>
              <a:lnSpc>
                <a:spcPct val="100000"/>
              </a:lnSpc>
            </a:pPr>
            <a:r>
              <a:rPr lang="it-IT" sz="2000" b="0" strike="noStrike" spc="-1">
                <a:solidFill>
                  <a:srgbClr val="000000"/>
                </a:solidFill>
                <a:latin typeface="Arial"/>
                <a:ea typeface="宋体"/>
              </a:rPr>
              <a:t>参与这些活动是教学计划的一部分，也是真正上课的时间，因此学生的出勤与普通课堂课程具有相同的价值。</a:t>
            </a:r>
            <a:endParaRPr lang="it-IT" sz="2000" b="0" strike="noStrike" spc="-1">
              <a:latin typeface="Arial"/>
            </a:endParaRPr>
          </a:p>
          <a:p>
            <a:pPr>
              <a:lnSpc>
                <a:spcPct val="100000"/>
              </a:lnSpc>
            </a:pPr>
            <a:endParaRPr lang="it-IT" sz="2000" b="0" strike="noStrike" spc="-1">
              <a:latin typeface="Arial"/>
            </a:endParaRPr>
          </a:p>
          <a:p>
            <a:pPr>
              <a:lnSpc>
                <a:spcPct val="100000"/>
              </a:lnSpc>
            </a:pPr>
            <a:r>
              <a:rPr lang="it-IT" sz="2000" b="0" strike="noStrike" spc="-1">
                <a:solidFill>
                  <a:srgbClr val="000000"/>
                </a:solidFill>
                <a:latin typeface="Calibri"/>
                <a:ea typeface="DejaVu Sans"/>
              </a:rPr>
              <a:t>La mancata partecipazione ad un’uscita didattica dev’essere giustificata.</a:t>
            </a:r>
            <a:endParaRPr lang="it-IT" sz="2000" b="0" strike="noStrike" spc="-1">
              <a:latin typeface="Arial"/>
            </a:endParaRPr>
          </a:p>
          <a:p>
            <a:pPr>
              <a:lnSpc>
                <a:spcPct val="100000"/>
              </a:lnSpc>
            </a:pPr>
            <a:r>
              <a:rPr lang="it-IT" sz="2000" b="0" strike="noStrike" spc="-1">
                <a:solidFill>
                  <a:srgbClr val="000000"/>
                </a:solidFill>
                <a:latin typeface="Arial"/>
                <a:ea typeface="宋体"/>
              </a:rPr>
              <a:t>没有参加教育出勤的必须有正当理由。</a:t>
            </a:r>
            <a:endParaRPr lang="it-IT"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1152000" y="796680"/>
            <a:ext cx="7199640" cy="107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b="0" strike="noStrike" spc="-1">
                <a:latin typeface="Arial"/>
              </a:rPr>
              <a:t>ALTRI SERVIZI DELL’OFFERTA FORMATIVA</a:t>
            </a:r>
          </a:p>
          <a:p>
            <a:pPr>
              <a:lnSpc>
                <a:spcPct val="100000"/>
              </a:lnSpc>
            </a:pPr>
            <a:r>
              <a:rPr lang="it-IT" sz="2400" b="0" strike="noStrike" spc="-1">
                <a:latin typeface="Arial"/>
                <a:ea typeface="宋体"/>
              </a:rPr>
              <a:t>其它培训</a:t>
            </a:r>
            <a:endParaRPr lang="it-IT" sz="2400" b="0" strike="noStrike" spc="-1">
              <a:latin typeface="Arial"/>
            </a:endParaRPr>
          </a:p>
          <a:p>
            <a:pPr>
              <a:lnSpc>
                <a:spcPct val="100000"/>
              </a:lnSpc>
            </a:pPr>
            <a:endParaRPr lang="it-IT" sz="2400" b="0" strike="noStrike" spc="-1">
              <a:latin typeface="Arial"/>
            </a:endParaRPr>
          </a:p>
        </p:txBody>
      </p:sp>
      <p:sp>
        <p:nvSpPr>
          <p:cNvPr id="113" name="CustomShape 2"/>
          <p:cNvSpPr/>
          <p:nvPr/>
        </p:nvSpPr>
        <p:spPr>
          <a:xfrm>
            <a:off x="393840" y="2016000"/>
            <a:ext cx="11433600" cy="122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latin typeface="Arial"/>
              </a:rPr>
              <a:t>La scuola prevede corsi, in orario curricolare, per l’insegnamento dell’italiano L2 rivolti ad alunni non italofoni o con livelli linguistici inferiori/uguali all’A2. </a:t>
            </a:r>
          </a:p>
          <a:p>
            <a:pPr>
              <a:lnSpc>
                <a:spcPct val="100000"/>
              </a:lnSpc>
            </a:pPr>
            <a:endParaRPr lang="it-IT" sz="2000" b="0" strike="noStrike" spc="-1">
              <a:latin typeface="Arial"/>
            </a:endParaRPr>
          </a:p>
          <a:p>
            <a:pPr>
              <a:lnSpc>
                <a:spcPct val="100000"/>
              </a:lnSpc>
            </a:pPr>
            <a:r>
              <a:rPr lang="it-IT" sz="2000" b="0" strike="noStrike" spc="-1">
                <a:latin typeface="Arial"/>
                <a:ea typeface="宋体"/>
              </a:rPr>
              <a:t>学校在上课时回为非意大利语学生或语言水平低于/等于 A2 的学生提供意大利语 L2 教学课程。</a:t>
            </a:r>
            <a:endParaRPr lang="it-IT" sz="2000" b="0" strike="noStrike" spc="-1">
              <a:latin typeface="Arial"/>
            </a:endParaRPr>
          </a:p>
        </p:txBody>
      </p:sp>
      <p:sp>
        <p:nvSpPr>
          <p:cNvPr id="114" name="CustomShape 3"/>
          <p:cNvSpPr/>
          <p:nvPr/>
        </p:nvSpPr>
        <p:spPr>
          <a:xfrm>
            <a:off x="432000" y="3528000"/>
            <a:ext cx="10882080" cy="939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latin typeface="Arial"/>
              </a:rPr>
              <a:t>Saranno svolti, in alcuni periodi dell’anno, laboratori di rafforzamento disciplinare per alunni BES/DSA. </a:t>
            </a:r>
          </a:p>
          <a:p>
            <a:pPr>
              <a:lnSpc>
                <a:spcPct val="100000"/>
              </a:lnSpc>
            </a:pPr>
            <a:r>
              <a:rPr lang="it-IT" sz="2000" b="0" strike="noStrike" spc="-1">
                <a:latin typeface="Arial"/>
                <a:ea typeface="宋体"/>
              </a:rPr>
              <a:t>在学年中的某些时期，也会为 BES/DSA 学生安排教学加强培训。</a:t>
            </a:r>
            <a:endParaRPr lang="it-IT" sz="2000" b="0" strike="noStrike" spc="-1">
              <a:latin typeface="Arial"/>
            </a:endParaRPr>
          </a:p>
        </p:txBody>
      </p:sp>
      <p:sp>
        <p:nvSpPr>
          <p:cNvPr id="115" name="CustomShape 4"/>
          <p:cNvSpPr/>
          <p:nvPr/>
        </p:nvSpPr>
        <p:spPr>
          <a:xfrm>
            <a:off x="360000" y="4680000"/>
            <a:ext cx="10943640" cy="91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latin typeface="Arial"/>
              </a:rPr>
              <a:t>Sarà disponibile, su richiesta dell’alunno o della famiglia, lo sportello d’ascolto psicologico (per l’alunno sarà fondamentale il consenso di entrambi i genitori).</a:t>
            </a:r>
          </a:p>
          <a:p>
            <a:pPr>
              <a:lnSpc>
                <a:spcPct val="100000"/>
              </a:lnSpc>
            </a:pPr>
            <a:r>
              <a:rPr lang="it-IT" sz="2000" b="0" strike="noStrike" spc="-1">
                <a:latin typeface="Arial"/>
                <a:ea typeface="宋体"/>
              </a:rPr>
              <a:t>应学生或家庭的要求将会提供心理倾听窗口（学生必须征得父母双方的同意）。</a:t>
            </a:r>
            <a:endParaRPr lang="it-IT" sz="20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644760" y="1172880"/>
            <a:ext cx="8420040" cy="4047120"/>
          </a:xfrm>
          <a:prstGeom prst="rect">
            <a:avLst/>
          </a:prstGeom>
          <a:noFill/>
          <a:ln>
            <a:noFill/>
          </a:ln>
        </p:spPr>
        <p:style>
          <a:lnRef idx="0">
            <a:scrgbClr r="0" g="0" b="0"/>
          </a:lnRef>
          <a:fillRef idx="0">
            <a:scrgbClr r="0" g="0" b="0"/>
          </a:fillRef>
          <a:effectRef idx="0">
            <a:scrgbClr r="0" g="0" b="0"/>
          </a:effectRef>
          <a:fontRef idx="minor"/>
        </p:style>
        <p:txBody>
          <a:bodyPr/>
          <a:lstStyle/>
          <a:p>
            <a:endParaRPr lang="it-IT"/>
          </a:p>
        </p:txBody>
      </p:sp>
      <p:sp>
        <p:nvSpPr>
          <p:cNvPr id="117" name="CustomShape 2"/>
          <p:cNvSpPr/>
          <p:nvPr/>
        </p:nvSpPr>
        <p:spPr>
          <a:xfrm>
            <a:off x="900000" y="720000"/>
            <a:ext cx="6656400" cy="898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26"/>
              </a:spcBef>
              <a:spcAft>
                <a:spcPts val="26"/>
              </a:spcAft>
            </a:pPr>
            <a:r>
              <a:rPr lang="it-IT" sz="1800" b="0" strike="noStrike" spc="-1">
                <a:solidFill>
                  <a:srgbClr val="000000"/>
                </a:solidFill>
                <a:latin typeface="Arial"/>
                <a:ea typeface="DejaVu Sans"/>
              </a:rPr>
              <a:t>All’interno della scuola sono presenti anche servizi offerti dal Comune di Prato per favorire l’inclusione degli alunni con background migratorio</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宋体"/>
                <a:ea typeface="宋体"/>
              </a:rPr>
              <a:t>在学校内，普拉托市政府还提供服务，鼓励有移民背景的学生融入学校。</a:t>
            </a:r>
            <a:endParaRPr lang="it-IT" sz="1800" b="0" strike="noStrike" spc="-1">
              <a:latin typeface="Arial"/>
            </a:endParaRPr>
          </a:p>
        </p:txBody>
      </p:sp>
      <p:sp>
        <p:nvSpPr>
          <p:cNvPr id="118" name="CustomShape 3"/>
          <p:cNvSpPr/>
          <p:nvPr/>
        </p:nvSpPr>
        <p:spPr>
          <a:xfrm>
            <a:off x="900000" y="875880"/>
            <a:ext cx="6657840" cy="162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26"/>
              </a:spcBef>
              <a:spcAft>
                <a:spcPts val="26"/>
              </a:spcAft>
            </a:pPr>
            <a:endParaRPr lang="it-IT" sz="1800" b="0" strike="noStrike" spc="-1">
              <a:latin typeface="Arial"/>
            </a:endParaRPr>
          </a:p>
          <a:p>
            <a:pPr>
              <a:lnSpc>
                <a:spcPct val="100000"/>
              </a:lnSpc>
              <a:spcBef>
                <a:spcPts val="26"/>
              </a:spcBef>
              <a:spcAft>
                <a:spcPts val="26"/>
              </a:spcAft>
            </a:pP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宋体"/>
                <a:ea typeface="宋体"/>
              </a:rPr>
              <a:t>。</a:t>
            </a:r>
            <a:endParaRPr lang="it-IT" sz="1800" b="0" strike="noStrike" spc="-1">
              <a:latin typeface="Arial"/>
            </a:endParaRPr>
          </a:p>
          <a:p>
            <a:pPr>
              <a:lnSpc>
                <a:spcPct val="100000"/>
              </a:lnSpc>
              <a:spcBef>
                <a:spcPts val="26"/>
              </a:spcBef>
              <a:spcAft>
                <a:spcPts val="26"/>
              </a:spcAft>
            </a:pPr>
            <a:endParaRPr lang="it-IT" sz="1800" b="0" strike="noStrike" spc="-1">
              <a:latin typeface="Arial"/>
            </a:endParaRPr>
          </a:p>
        </p:txBody>
      </p:sp>
      <p:sp>
        <p:nvSpPr>
          <p:cNvPr id="119" name="CustomShape 4"/>
          <p:cNvSpPr/>
          <p:nvPr/>
        </p:nvSpPr>
        <p:spPr>
          <a:xfrm>
            <a:off x="901080" y="2520000"/>
            <a:ext cx="6657840" cy="162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26"/>
              </a:spcBef>
              <a:spcAft>
                <a:spcPts val="26"/>
              </a:spcAft>
            </a:pPr>
            <a:r>
              <a:rPr lang="it-IT" sz="1800" b="0" strike="noStrike" spc="-1">
                <a:solidFill>
                  <a:srgbClr val="000000"/>
                </a:solidFill>
                <a:latin typeface="Arial"/>
                <a:ea typeface="Microsoft YaHei"/>
              </a:rPr>
              <a:t>• settimana dell’accoglienza per neo-arrivati </a:t>
            </a:r>
            <a:r>
              <a:rPr lang="it-IT" sz="1800" b="0" strike="noStrike" spc="-1">
                <a:solidFill>
                  <a:srgbClr val="000000"/>
                </a:solidFill>
                <a:latin typeface="宋体"/>
                <a:ea typeface="宋体"/>
              </a:rPr>
              <a:t>新生欢迎周</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 laboratori di facilitazione linguistica (insegnamento dell’italiano come lingua seconda) e apprendimento linguistico cooperativo</a:t>
            </a:r>
            <a:r>
              <a:rPr lang="it-IT" sz="1800" b="0" strike="noStrike" spc="-1">
                <a:solidFill>
                  <a:srgbClr val="000000"/>
                </a:solidFill>
                <a:latin typeface="宋体"/>
                <a:ea typeface="宋体"/>
              </a:rPr>
              <a:t>语言训练班（意大利语作为第二语言教学）和语言理解学习</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 mediazione linguistica culturale presso uffici e segreterie scolastiche per la comunicazione tra la scuola e le famiglie</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宋体"/>
                <a:ea typeface="宋体"/>
              </a:rPr>
              <a:t>学校办公室和秘书处的语言和文化调解，以促进学校和家庭之间的沟通</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 corsi estivi di lingua italiana per bambini e ragazzi</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宋体"/>
                <a:ea typeface="宋体"/>
              </a:rPr>
              <a:t>儿童和青少年意大利语暑期课程</a:t>
            </a:r>
            <a:endParaRPr lang="it-IT"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 name="Table 1"/>
          <p:cNvGraphicFramePr/>
          <p:nvPr/>
        </p:nvGraphicFramePr>
        <p:xfrm>
          <a:off x="721080" y="1708560"/>
          <a:ext cx="10586520" cy="4500000"/>
        </p:xfrm>
        <a:graphic>
          <a:graphicData uri="http://schemas.openxmlformats.org/drawingml/2006/table">
            <a:tbl>
              <a:tblPr/>
              <a:tblGrid>
                <a:gridCol w="1940040">
                  <a:extLst>
                    <a:ext uri="{9D8B030D-6E8A-4147-A177-3AD203B41FA5}">
                      <a16:colId xmlns:a16="http://schemas.microsoft.com/office/drawing/2014/main" val="20000"/>
                    </a:ext>
                  </a:extLst>
                </a:gridCol>
                <a:gridCol w="1940040">
                  <a:extLst>
                    <a:ext uri="{9D8B030D-6E8A-4147-A177-3AD203B41FA5}">
                      <a16:colId xmlns:a16="http://schemas.microsoft.com/office/drawing/2014/main" val="20001"/>
                    </a:ext>
                  </a:extLst>
                </a:gridCol>
                <a:gridCol w="6706440">
                  <a:extLst>
                    <a:ext uri="{9D8B030D-6E8A-4147-A177-3AD203B41FA5}">
                      <a16:colId xmlns:a16="http://schemas.microsoft.com/office/drawing/2014/main" val="20002"/>
                    </a:ext>
                  </a:extLst>
                </a:gridCol>
              </a:tblGrid>
              <a:tr h="907920">
                <a:tc>
                  <a:txBody>
                    <a:bodyPr/>
                    <a:lstStyle/>
                    <a:p>
                      <a:pPr>
                        <a:lnSpc>
                          <a:spcPct val="87000"/>
                        </a:lnSpc>
                        <a:spcBef>
                          <a:spcPts val="11"/>
                        </a:spcBef>
                        <a:spcAft>
                          <a:spcPts val="11"/>
                        </a:spcAft>
                      </a:pPr>
                      <a:r>
                        <a:rPr lang="it-IT" sz="1200" b="0" strike="noStrike" spc="-1">
                          <a:solidFill>
                            <a:srgbClr val="000000"/>
                          </a:solidFill>
                          <a:latin typeface="Arial"/>
                          <a:ea typeface="Segoe UI"/>
                        </a:rPr>
                        <a:t>Nido d’Infanzia</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(03 mesi – 03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托儿所</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(3个月- 3岁)</a:t>
                      </a: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87000"/>
                        </a:lnSpc>
                        <a:spcBef>
                          <a:spcPts val="11"/>
                        </a:spcBef>
                        <a:spcAft>
                          <a:spcPts val="11"/>
                        </a:spcAft>
                      </a:pPr>
                      <a:r>
                        <a:rPr lang="it-IT" sz="1200" b="0" strike="noStrike" spc="-1">
                          <a:solidFill>
                            <a:srgbClr val="000000"/>
                          </a:solidFill>
                          <a:latin typeface="Arial"/>
                          <a:ea typeface="Segoe UI"/>
                        </a:rPr>
                        <a:t>Non obbligatoria</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非强制性</a:t>
                      </a: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87000"/>
                        </a:lnSpc>
                        <a:spcBef>
                          <a:spcPts val="11"/>
                        </a:spcBef>
                        <a:spcAft>
                          <a:spcPts val="11"/>
                        </a:spcAft>
                      </a:pPr>
                      <a:r>
                        <a:rPr lang="it-IT" sz="1200" b="0" strike="noStrike" spc="-1">
                          <a:solidFill>
                            <a:srgbClr val="000000"/>
                          </a:solidFill>
                          <a:latin typeface="Arial"/>
                          <a:ea typeface="Segoe UI"/>
                        </a:rPr>
                        <a:t>Il pagamento si basa sulla situazione familiare determinata dall’ISEE.</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费用是根据 ISEE 确定的家庭情况而定。</a:t>
                      </a: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1069560">
                <a:tc>
                  <a:txBody>
                    <a:bodyPr/>
                    <a:lstStyle/>
                    <a:p>
                      <a:pPr>
                        <a:lnSpc>
                          <a:spcPct val="87000"/>
                        </a:lnSpc>
                        <a:spcBef>
                          <a:spcPts val="11"/>
                        </a:spcBef>
                        <a:spcAft>
                          <a:spcPts val="11"/>
                        </a:spcAft>
                      </a:pPr>
                      <a:r>
                        <a:rPr lang="it-IT" sz="1200" b="0" strike="noStrike" spc="-1">
                          <a:solidFill>
                            <a:srgbClr val="000000"/>
                          </a:solidFill>
                          <a:latin typeface="Arial"/>
                          <a:ea typeface="Segoe UI"/>
                        </a:rPr>
                        <a:t>Scuola dell’Infanzia</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(03 anni – 06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幼儿园</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(3岁- 6岁)</a:t>
                      </a: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87000"/>
                        </a:lnSpc>
                        <a:spcBef>
                          <a:spcPts val="11"/>
                        </a:spcBef>
                        <a:spcAft>
                          <a:spcPts val="11"/>
                        </a:spcAft>
                      </a:pPr>
                      <a:r>
                        <a:rPr lang="it-IT" sz="1200" b="0" strike="noStrike" spc="-1">
                          <a:solidFill>
                            <a:srgbClr val="000000"/>
                          </a:solidFill>
                          <a:latin typeface="Arial"/>
                          <a:ea typeface="Segoe UI"/>
                        </a:rPr>
                        <a:t>Non obbligatoria</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非强制性</a:t>
                      </a: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87000"/>
                        </a:lnSpc>
                        <a:spcBef>
                          <a:spcPts val="11"/>
                        </a:spcBef>
                        <a:spcAft>
                          <a:spcPts val="11"/>
                        </a:spcAft>
                      </a:pPr>
                      <a:r>
                        <a:rPr lang="it-IT" sz="1200" b="0" strike="noStrike" spc="-1">
                          <a:solidFill>
                            <a:srgbClr val="000000"/>
                          </a:solidFill>
                          <a:latin typeface="Arial"/>
                          <a:ea typeface="Segoe UI"/>
                        </a:rPr>
                        <a:t>E’ gratuita, nel caso sia comunale o statale.</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La mensa è a pagamento, con agevolazione tariffarie i base alla situazione economica di ogni famiglia (ISEE)</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如果是市政府或国家的，是免费的。</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食堂费用根据每个家庭的经济状况减价（ISEE）</a:t>
                      </a: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2522520">
                <a:tc>
                  <a:txBody>
                    <a:bodyPr/>
                    <a:lstStyle/>
                    <a:p>
                      <a:pPr>
                        <a:lnSpc>
                          <a:spcPct val="87000"/>
                        </a:lnSpc>
                        <a:spcBef>
                          <a:spcPts val="11"/>
                        </a:spcBef>
                        <a:spcAft>
                          <a:spcPts val="11"/>
                        </a:spcAft>
                      </a:pPr>
                      <a:r>
                        <a:rPr lang="it-IT" sz="1200" b="0" strike="noStrike" spc="-1">
                          <a:solidFill>
                            <a:srgbClr val="000000"/>
                          </a:solidFill>
                          <a:latin typeface="Arial"/>
                          <a:ea typeface="Microsoft YaHei"/>
                        </a:rPr>
                        <a:t>Scuola dell’obbligo</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(06 anni – 16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义务教育</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(6岁- 16岁)</a:t>
                      </a: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87000"/>
                        </a:lnSpc>
                        <a:spcBef>
                          <a:spcPts val="11"/>
                        </a:spcBef>
                        <a:spcAft>
                          <a:spcPts val="11"/>
                        </a:spcAft>
                      </a:pPr>
                      <a:r>
                        <a:rPr lang="it-IT" sz="1200" b="0" strike="noStrike" spc="-1">
                          <a:solidFill>
                            <a:srgbClr val="000000"/>
                          </a:solidFill>
                          <a:latin typeface="Arial"/>
                          <a:ea typeface="Segoe UI"/>
                        </a:rPr>
                        <a:t>Obbligatoria</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强制性</a:t>
                      </a: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87000"/>
                        </a:lnSpc>
                        <a:spcBef>
                          <a:spcPts val="11"/>
                        </a:spcBef>
                        <a:spcAft>
                          <a:spcPts val="11"/>
                        </a:spcAft>
                      </a:pPr>
                      <a:r>
                        <a:rPr lang="it-IT" sz="1200" b="0" strike="noStrike" spc="-1">
                          <a:solidFill>
                            <a:srgbClr val="000000"/>
                          </a:solidFill>
                          <a:latin typeface="Arial"/>
                          <a:ea typeface="Segoe UI"/>
                        </a:rPr>
                        <a:t>Le scuole dell’obbligo statali sono gratuite e così suddivise:</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Segoe UI"/>
                        </a:rPr>
                        <a:t>公立义务学校是免费的，划分如下：</a:t>
                      </a:r>
                      <a:endParaRPr lang="it-IT" sz="1200" b="0" strike="noStrike" spc="-1">
                        <a:latin typeface="Arial"/>
                      </a:endParaRPr>
                    </a:p>
                    <a:p>
                      <a:pPr>
                        <a:lnSpc>
                          <a:spcPct val="87000"/>
                        </a:lnSpc>
                        <a:spcBef>
                          <a:spcPts val="11"/>
                        </a:spcBef>
                        <a:spcAft>
                          <a:spcPts val="11"/>
                        </a:spcAft>
                      </a:pP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 Scuola primaria (elementare) - da 6 a 11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小学- 6至11岁；</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 Scuola secondaria di primo grado (medie) - da 11 a 14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中学 - 11至14岁；</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 Scuola secondaria di secondo grado (superiore) da 14 a 19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   (obbligatoria fino a 16 anni).</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高中- 14至19岁（至16 岁为义务教育）</a:t>
                      </a:r>
                      <a:endParaRPr lang="it-IT" sz="1200" b="0" strike="noStrike" spc="-1">
                        <a:latin typeface="Arial"/>
                      </a:endParaRPr>
                    </a:p>
                    <a:p>
                      <a:pPr>
                        <a:lnSpc>
                          <a:spcPct val="86000"/>
                        </a:lnSpc>
                        <a:spcBef>
                          <a:spcPts val="11"/>
                        </a:spcBef>
                        <a:spcAft>
                          <a:spcPts val="11"/>
                        </a:spcAft>
                      </a:pP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Nella scuola primaria la mensa è a pagamento</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con agevolazioni tariffarie in base alla situazione economica </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di ogni famiglia (ISEE).</a:t>
                      </a:r>
                      <a:endParaRPr lang="it-IT" sz="1200" b="0" strike="noStrike" spc="-1">
                        <a:latin typeface="Arial"/>
                      </a:endParaRPr>
                    </a:p>
                    <a:p>
                      <a:pPr>
                        <a:lnSpc>
                          <a:spcPct val="87000"/>
                        </a:lnSpc>
                        <a:spcBef>
                          <a:spcPts val="11"/>
                        </a:spcBef>
                        <a:spcAft>
                          <a:spcPts val="11"/>
                        </a:spcAft>
                      </a:pPr>
                      <a:r>
                        <a:rPr lang="it-IT" sz="1200" b="0" strike="noStrike" spc="-1">
                          <a:solidFill>
                            <a:srgbClr val="000000"/>
                          </a:solidFill>
                          <a:latin typeface="Arial"/>
                          <a:ea typeface="Microsoft YaHei"/>
                        </a:rPr>
                        <a:t>小学食堂是收费的，根据每个家庭的经济情况给予相关优惠(ISEE)。</a:t>
                      </a:r>
                      <a:endParaRPr lang="it-IT" sz="1200" b="0" strike="noStrike" spc="-1">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bl>
          </a:graphicData>
        </a:graphic>
      </p:graphicFrame>
      <p:sp>
        <p:nvSpPr>
          <p:cNvPr id="81" name="CustomShape 2"/>
          <p:cNvSpPr/>
          <p:nvPr/>
        </p:nvSpPr>
        <p:spPr>
          <a:xfrm>
            <a:off x="872280" y="856080"/>
            <a:ext cx="11006640" cy="85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26"/>
              </a:spcBef>
              <a:spcAft>
                <a:spcPts val="26"/>
              </a:spcAft>
            </a:pPr>
            <a:r>
              <a:rPr lang="it-IT" sz="5000" b="0" strike="noStrike" spc="-1">
                <a:solidFill>
                  <a:srgbClr val="0D0D0D"/>
                </a:solidFill>
                <a:latin typeface="Tw Cen MT Condensed"/>
                <a:ea typeface="DejaVu Sans"/>
              </a:rPr>
              <a:t>LA SCUOLA in Italia</a:t>
            </a:r>
            <a:r>
              <a:rPr lang="it-IT" sz="4400" b="0" strike="noStrike" spc="-1">
                <a:solidFill>
                  <a:srgbClr val="0D0D0D"/>
                </a:solidFill>
                <a:latin typeface="宋体"/>
                <a:ea typeface="宋体"/>
              </a:rPr>
              <a:t>意大利的学校</a:t>
            </a:r>
            <a:endParaRPr lang="it-IT" sz="4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903960" y="936000"/>
            <a:ext cx="9391680" cy="453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it-IT" sz="2400" b="0" strike="noStrike" spc="-1" dirty="0">
                <a:latin typeface="Arial"/>
              </a:rPr>
              <a:t>TEMPO ORDINARIO  </a:t>
            </a:r>
            <a:r>
              <a:rPr lang="it-IT" sz="2400" b="0" strike="noStrike" spc="-1" dirty="0" err="1">
                <a:latin typeface="Arial"/>
              </a:rPr>
              <a:t>普通时间</a:t>
            </a:r>
            <a:endParaRPr lang="it-IT" sz="2400" b="0" strike="noStrike" spc="-1" dirty="0">
              <a:latin typeface="Arial"/>
            </a:endParaRPr>
          </a:p>
          <a:p>
            <a:pPr>
              <a:lnSpc>
                <a:spcPct val="100000"/>
              </a:lnSpc>
            </a:pPr>
            <a:r>
              <a:rPr lang="it-IT" sz="2400" b="0" strike="noStrike" spc="-1" dirty="0">
                <a:latin typeface="Arial"/>
                <a:ea typeface="宋体"/>
              </a:rPr>
              <a:t>Tempo ordinario (30 ore settimanali) </a:t>
            </a:r>
            <a:endParaRPr lang="it-IT" sz="2400" b="0" strike="noStrike" spc="-1" dirty="0">
              <a:latin typeface="Arial"/>
            </a:endParaRPr>
          </a:p>
          <a:p>
            <a:pPr>
              <a:lnSpc>
                <a:spcPct val="100000"/>
              </a:lnSpc>
            </a:pPr>
            <a:endParaRPr lang="it-IT" sz="2400" b="0" strike="noStrike" spc="-1" dirty="0">
              <a:latin typeface="Arial"/>
              <a:ea typeface="宋体"/>
            </a:endParaRPr>
          </a:p>
          <a:p>
            <a:pPr>
              <a:lnSpc>
                <a:spcPct val="100000"/>
              </a:lnSpc>
            </a:pPr>
            <a:r>
              <a:rPr lang="it-IT" sz="2400" b="0" strike="noStrike" spc="-1" dirty="0" err="1">
                <a:latin typeface="Arial"/>
                <a:ea typeface="宋体"/>
              </a:rPr>
              <a:t>普通时间（每周</a:t>
            </a:r>
            <a:r>
              <a:rPr lang="it-IT" sz="2400" b="0" strike="noStrike" spc="-1" dirty="0">
                <a:latin typeface="Arial"/>
                <a:ea typeface="宋体"/>
              </a:rPr>
              <a:t> 30 </a:t>
            </a:r>
            <a:r>
              <a:rPr lang="it-IT" sz="2400" b="0" strike="noStrike" spc="-1" dirty="0" err="1">
                <a:latin typeface="Arial"/>
                <a:ea typeface="宋体"/>
              </a:rPr>
              <a:t>小时</a:t>
            </a:r>
            <a:r>
              <a:rPr lang="it-IT" sz="2400" b="0" strike="noStrike" spc="-1" dirty="0">
                <a:latin typeface="Arial"/>
                <a:ea typeface="宋体"/>
              </a:rPr>
              <a:t>）</a:t>
            </a:r>
            <a:endParaRPr lang="it-IT" sz="2400" b="0" strike="noStrike" spc="-1" dirty="0">
              <a:latin typeface="Arial"/>
            </a:endParaRPr>
          </a:p>
          <a:p>
            <a:pPr>
              <a:lnSpc>
                <a:spcPct val="100000"/>
              </a:lnSpc>
            </a:pPr>
            <a:endParaRPr lang="it-IT" sz="2400" b="0" strike="noStrike" spc="-1" dirty="0">
              <a:latin typeface="Arial"/>
            </a:endParaRPr>
          </a:p>
          <a:p>
            <a:pPr>
              <a:lnSpc>
                <a:spcPct val="100000"/>
              </a:lnSpc>
            </a:pPr>
            <a:r>
              <a:rPr lang="it-IT" sz="2400" b="0" strike="noStrike" spc="-1" dirty="0">
                <a:latin typeface="Arial"/>
              </a:rPr>
              <a:t>Le lezioni si svolgono solo di mattina, dal lunedì al venerdì con il seguente orario:</a:t>
            </a:r>
          </a:p>
          <a:p>
            <a:pPr>
              <a:lnSpc>
                <a:spcPct val="100000"/>
              </a:lnSpc>
            </a:pPr>
            <a:endParaRPr lang="it-IT" sz="2400" b="0" strike="noStrike" spc="-1" dirty="0">
              <a:latin typeface="Arial"/>
            </a:endParaRPr>
          </a:p>
          <a:p>
            <a:pPr>
              <a:lnSpc>
                <a:spcPct val="100000"/>
              </a:lnSpc>
            </a:pPr>
            <a:r>
              <a:rPr lang="it-IT" sz="2400" b="0" strike="noStrike" spc="-1" dirty="0" err="1">
                <a:latin typeface="Arial"/>
                <a:ea typeface="宋体"/>
              </a:rPr>
              <a:t>课程仅在周一至周五的上午进行，时间如下</a:t>
            </a:r>
            <a:r>
              <a:rPr lang="it-IT" sz="2400" b="0" strike="noStrike" spc="-1" dirty="0">
                <a:latin typeface="Arial"/>
                <a:ea typeface="宋体"/>
              </a:rPr>
              <a:t>：</a:t>
            </a:r>
            <a:endParaRPr lang="it-IT" sz="2400" b="0" strike="noStrike" spc="-1" dirty="0">
              <a:latin typeface="Arial"/>
            </a:endParaRPr>
          </a:p>
          <a:p>
            <a:pPr>
              <a:lnSpc>
                <a:spcPct val="100000"/>
              </a:lnSpc>
            </a:pPr>
            <a:endParaRPr lang="it-IT" sz="2400" b="0" strike="noStrike" spc="-1" dirty="0">
              <a:latin typeface="Arial"/>
            </a:endParaRPr>
          </a:p>
          <a:p>
            <a:pPr>
              <a:lnSpc>
                <a:spcPct val="100000"/>
              </a:lnSpc>
            </a:pPr>
            <a:r>
              <a:rPr lang="it-IT" sz="2400" b="0" strike="noStrike" spc="-1" dirty="0">
                <a:latin typeface="Arial"/>
                <a:ea typeface="宋体"/>
              </a:rPr>
              <a:t>Classi prime, dalle 8 alle 14 </a:t>
            </a:r>
            <a:r>
              <a:rPr lang="it-IT" sz="2400" b="0" strike="noStrike" spc="-1" dirty="0" err="1">
                <a:latin typeface="Arial"/>
                <a:ea typeface="宋体"/>
              </a:rPr>
              <a:t>一年级</a:t>
            </a:r>
            <a:r>
              <a:rPr lang="it-IT" sz="2400" b="0" strike="noStrike" spc="-1" dirty="0">
                <a:latin typeface="Arial"/>
                <a:ea typeface="宋体"/>
              </a:rPr>
              <a:t>， </a:t>
            </a:r>
            <a:endParaRPr lang="it-IT" sz="2400" b="0" strike="noStrike" spc="-1" dirty="0">
              <a:latin typeface="Arial"/>
            </a:endParaRPr>
          </a:p>
          <a:p>
            <a:pPr>
              <a:lnSpc>
                <a:spcPct val="100000"/>
              </a:lnSpc>
            </a:pPr>
            <a:r>
              <a:rPr lang="it-IT" sz="2400" b="0" strike="noStrike" spc="-1" dirty="0">
                <a:latin typeface="Arial"/>
                <a:ea typeface="宋体"/>
              </a:rPr>
              <a:t> </a:t>
            </a:r>
            <a:endParaRPr lang="it-IT" sz="2400" b="0" strike="noStrike" spc="-1" dirty="0">
              <a:latin typeface="Arial"/>
            </a:endParaRPr>
          </a:p>
          <a:p>
            <a:pPr>
              <a:lnSpc>
                <a:spcPct val="100000"/>
              </a:lnSpc>
            </a:pPr>
            <a:r>
              <a:rPr lang="it-IT" sz="2400" b="0" strike="noStrike" spc="-1" dirty="0">
                <a:latin typeface="Arial"/>
                <a:ea typeface="宋体"/>
              </a:rPr>
              <a:t>Classi seconde, dalle 8 alle 14 </a:t>
            </a:r>
            <a:r>
              <a:rPr lang="it-IT" sz="2400" b="0" strike="noStrike" spc="-1" dirty="0" err="1">
                <a:latin typeface="Arial"/>
                <a:ea typeface="宋体"/>
              </a:rPr>
              <a:t>二年级</a:t>
            </a:r>
            <a:r>
              <a:rPr lang="it-IT" sz="2400" b="0" strike="noStrike" spc="-1" dirty="0">
                <a:latin typeface="Arial"/>
                <a:ea typeface="宋体"/>
              </a:rPr>
              <a:t>，</a:t>
            </a:r>
            <a:endParaRPr lang="it-IT" sz="2400" b="0" strike="noStrike" spc="-1" dirty="0">
              <a:latin typeface="Arial"/>
            </a:endParaRPr>
          </a:p>
          <a:p>
            <a:pPr>
              <a:lnSpc>
                <a:spcPct val="100000"/>
              </a:lnSpc>
            </a:pPr>
            <a:r>
              <a:rPr lang="it-IT" sz="2400" b="0" strike="noStrike" spc="-1" dirty="0">
                <a:latin typeface="Arial"/>
                <a:ea typeface="宋体"/>
              </a:rPr>
              <a:t> </a:t>
            </a:r>
            <a:endParaRPr lang="it-IT" sz="2400" b="0" strike="noStrike" spc="-1" dirty="0">
              <a:latin typeface="Arial"/>
            </a:endParaRPr>
          </a:p>
          <a:p>
            <a:pPr>
              <a:lnSpc>
                <a:spcPct val="100000"/>
              </a:lnSpc>
            </a:pPr>
            <a:r>
              <a:rPr lang="it-IT" sz="2400" b="0" strike="noStrike" spc="-1" dirty="0">
                <a:latin typeface="Arial"/>
                <a:ea typeface="宋体"/>
              </a:rPr>
              <a:t>Classi terze, dalle 8 alle 14 </a:t>
            </a:r>
            <a:r>
              <a:rPr lang="it-IT" sz="2400" b="0" strike="noStrike" spc="-1" dirty="0" err="1">
                <a:latin typeface="Arial"/>
                <a:ea typeface="宋体"/>
              </a:rPr>
              <a:t>三年级</a:t>
            </a:r>
            <a:r>
              <a:rPr lang="it-IT" sz="2400" b="0" strike="noStrike" spc="-1" dirty="0">
                <a:latin typeface="Arial"/>
                <a:ea typeface="宋体"/>
              </a:rPr>
              <a:t>，</a:t>
            </a:r>
            <a:endParaRPr lang="it-IT"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1045440" y="864000"/>
            <a:ext cx="8814960" cy="860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5000" b="0" strike="noStrike" cap="all" spc="180" dirty="0">
                <a:solidFill>
                  <a:srgbClr val="0D0D0D"/>
                </a:solidFill>
                <a:latin typeface="Tw Cen MT Condensed"/>
                <a:ea typeface="DejaVu Sans"/>
              </a:rPr>
              <a:t>GLI ORARI DELLA prima </a:t>
            </a:r>
            <a:r>
              <a:rPr lang="it-IT" sz="5000" b="0" strike="noStrike" cap="all" spc="180" dirty="0" err="1">
                <a:solidFill>
                  <a:srgbClr val="0D0D0D"/>
                </a:solidFill>
                <a:latin typeface="Tw Cen MT Condensed"/>
                <a:ea typeface="DejaVu Sans"/>
              </a:rPr>
              <a:t>settimana</a:t>
            </a:r>
            <a:r>
              <a:rPr lang="it-IT" sz="4000" b="0" strike="noStrike" cap="all" spc="180" dirty="0" err="1">
                <a:solidFill>
                  <a:srgbClr val="0D0D0D"/>
                </a:solidFill>
                <a:latin typeface="宋体"/>
                <a:ea typeface="宋体"/>
              </a:rPr>
              <a:t>第一周的上课时间</a:t>
            </a:r>
            <a:r>
              <a:rPr lang="it-IT" sz="4000" b="0" strike="noStrike" cap="all" spc="180" dirty="0">
                <a:solidFill>
                  <a:srgbClr val="0D0D0D"/>
                </a:solidFill>
                <a:latin typeface="宋体"/>
                <a:ea typeface="宋体"/>
              </a:rPr>
              <a:t> 17-20/09/2024</a:t>
            </a:r>
            <a:endParaRPr lang="it-IT" sz="4000" b="0" strike="noStrike" spc="-1" dirty="0">
              <a:latin typeface="Arial"/>
            </a:endParaRPr>
          </a:p>
        </p:txBody>
      </p:sp>
      <p:sp>
        <p:nvSpPr>
          <p:cNvPr id="88" name="CustomShape 2"/>
          <p:cNvSpPr/>
          <p:nvPr/>
        </p:nvSpPr>
        <p:spPr>
          <a:xfrm>
            <a:off x="1152000" y="2343239"/>
            <a:ext cx="10049400" cy="417730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it-IT" sz="1800" b="0" strike="noStrike" spc="-1" dirty="0">
              <a:latin typeface="Arial"/>
            </a:endParaRPr>
          </a:p>
          <a:p>
            <a:pPr>
              <a:lnSpc>
                <a:spcPct val="100000"/>
              </a:lnSpc>
            </a:pPr>
            <a:r>
              <a:rPr lang="it-IT" sz="1800" b="0" strike="noStrike" spc="-1" dirty="0">
                <a:solidFill>
                  <a:srgbClr val="000000"/>
                </a:solidFill>
                <a:latin typeface="Tw Cen MT"/>
                <a:ea typeface="DejaVu Sans"/>
              </a:rPr>
              <a:t>ORARIO ENTRATA </a:t>
            </a:r>
            <a:r>
              <a:rPr lang="it-IT" sz="1800" b="0" strike="noStrike" spc="-1" dirty="0" err="1">
                <a:solidFill>
                  <a:srgbClr val="000000"/>
                </a:solidFill>
                <a:latin typeface="宋体"/>
                <a:ea typeface="宋体"/>
              </a:rPr>
              <a:t>上课时间</a:t>
            </a:r>
            <a:r>
              <a:rPr lang="it-IT" sz="1800" b="0" strike="noStrike" spc="-1" dirty="0">
                <a:solidFill>
                  <a:srgbClr val="000000"/>
                </a:solidFill>
                <a:latin typeface="宋体"/>
                <a:ea typeface="宋体"/>
              </a:rPr>
              <a:t> </a:t>
            </a:r>
            <a:r>
              <a:rPr lang="it-IT" sz="1800" b="0" strike="noStrike" spc="-1" dirty="0">
                <a:solidFill>
                  <a:srgbClr val="000000"/>
                </a:solidFill>
                <a:latin typeface="Tw Cen MT"/>
                <a:ea typeface="DejaVu Sans"/>
              </a:rPr>
              <a:t>_______</a:t>
            </a:r>
            <a:r>
              <a:rPr lang="it-IT" spc="-1" dirty="0">
                <a:solidFill>
                  <a:srgbClr val="000000"/>
                </a:solidFill>
                <a:latin typeface="Tw Cen MT"/>
                <a:ea typeface="DejaVu Sans"/>
              </a:rPr>
              <a:t>8</a:t>
            </a:r>
            <a:r>
              <a:rPr lang="it-IT" sz="1800" b="0" strike="noStrike" spc="-1" dirty="0">
                <a:solidFill>
                  <a:srgbClr val="000000"/>
                </a:solidFill>
                <a:latin typeface="Tw Cen MT"/>
                <a:ea typeface="DejaVu Sans"/>
              </a:rPr>
              <a:t>:00__________________</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br>
              <a:rPr dirty="0"/>
            </a:br>
            <a:r>
              <a:rPr lang="it-IT" sz="1800" b="0" strike="noStrike" spc="-1" dirty="0">
                <a:solidFill>
                  <a:srgbClr val="000000"/>
                </a:solidFill>
                <a:latin typeface="Arial"/>
                <a:ea typeface="DejaVu Sans"/>
              </a:rPr>
              <a:t> </a:t>
            </a:r>
            <a:br>
              <a:rPr dirty="0"/>
            </a:br>
            <a:r>
              <a:rPr lang="it-IT" sz="1800" b="0" strike="noStrike" spc="-1" dirty="0">
                <a:solidFill>
                  <a:srgbClr val="000000"/>
                </a:solidFill>
                <a:latin typeface="Tw Cen MT"/>
                <a:ea typeface="DejaVu Sans"/>
              </a:rPr>
              <a:t>ORARIO USCITA </a:t>
            </a:r>
            <a:r>
              <a:rPr lang="it-IT" sz="1800" b="0" strike="noStrike" spc="-1" dirty="0">
                <a:solidFill>
                  <a:srgbClr val="000000"/>
                </a:solidFill>
                <a:latin typeface="宋体"/>
                <a:ea typeface="宋体"/>
              </a:rPr>
              <a:t>放学时间</a:t>
            </a:r>
            <a:r>
              <a:rPr lang="it-IT" sz="1800" b="0" strike="noStrike" spc="-1" dirty="0">
                <a:solidFill>
                  <a:srgbClr val="000000"/>
                </a:solidFill>
                <a:latin typeface="Tw Cen MT"/>
                <a:ea typeface="DejaVu Sans"/>
              </a:rPr>
              <a:t>_______12:00______________________________</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br>
              <a:rPr dirty="0"/>
            </a:br>
            <a:r>
              <a:rPr lang="it-IT" sz="1800" b="0" strike="noStrike" spc="-1" dirty="0">
                <a:solidFill>
                  <a:srgbClr val="000000"/>
                </a:solidFill>
                <a:latin typeface="宋体"/>
                <a:ea typeface="宋体"/>
              </a:rPr>
              <a:t> </a:t>
            </a:r>
            <a:br>
              <a:rPr dirty="0"/>
            </a:br>
            <a:r>
              <a:rPr lang="it-IT" sz="1800" b="1" strike="noStrike" spc="-1" dirty="0">
                <a:solidFill>
                  <a:srgbClr val="000000"/>
                </a:solidFill>
                <a:latin typeface="Arial"/>
                <a:ea typeface="DejaVu Sans"/>
              </a:rPr>
              <a:t> </a:t>
            </a:r>
            <a:r>
              <a:rPr lang="it-IT" sz="2000" b="1" strike="noStrike" spc="-1" dirty="0">
                <a:solidFill>
                  <a:srgbClr val="000000"/>
                </a:solidFill>
                <a:latin typeface="Arial"/>
                <a:ea typeface="DejaVu Sans"/>
              </a:rPr>
              <a:t>16/09/2024</a:t>
            </a:r>
            <a:r>
              <a:rPr lang="it-IT" sz="1800" b="1" strike="noStrike" spc="-1" dirty="0">
                <a:solidFill>
                  <a:srgbClr val="000000"/>
                </a:solidFill>
                <a:latin typeface="Arial"/>
                <a:ea typeface="DejaVu Sans"/>
              </a:rPr>
              <a:t>  </a:t>
            </a:r>
            <a:br>
              <a:rPr b="1" dirty="0"/>
            </a:br>
            <a:endParaRPr lang="it-IT" b="1" dirty="0"/>
          </a:p>
          <a:p>
            <a:r>
              <a:rPr lang="it-IT" sz="1800" b="1" strike="noStrike" spc="-1" dirty="0">
                <a:solidFill>
                  <a:srgbClr val="000000"/>
                </a:solidFill>
                <a:latin typeface="Tw Cen MT"/>
                <a:ea typeface="DejaVu Sans"/>
              </a:rPr>
              <a:t>ORARIO ENTRATA </a:t>
            </a:r>
            <a:r>
              <a:rPr lang="it-IT" sz="1800" b="1" strike="noStrike" spc="-1" dirty="0" err="1">
                <a:solidFill>
                  <a:srgbClr val="000000"/>
                </a:solidFill>
                <a:latin typeface="宋体"/>
                <a:ea typeface="宋体"/>
              </a:rPr>
              <a:t>上课时间</a:t>
            </a:r>
            <a:r>
              <a:rPr lang="it-IT" sz="1800" b="1" strike="noStrike" spc="-1" dirty="0">
                <a:solidFill>
                  <a:srgbClr val="000000"/>
                </a:solidFill>
                <a:latin typeface="宋体"/>
                <a:ea typeface="宋体"/>
              </a:rPr>
              <a:t> </a:t>
            </a:r>
            <a:r>
              <a:rPr lang="it-IT" sz="1800" b="1" strike="noStrike" spc="-1" dirty="0">
                <a:solidFill>
                  <a:srgbClr val="000000"/>
                </a:solidFill>
                <a:latin typeface="Tw Cen MT"/>
                <a:ea typeface="DejaVu Sans"/>
              </a:rPr>
              <a:t>_______9:00__________________</a:t>
            </a:r>
            <a:endParaRPr lang="it-IT" sz="1800" b="1" strike="noStrike" spc="-1" dirty="0">
              <a:latin typeface="Arial"/>
            </a:endParaRPr>
          </a:p>
          <a:p>
            <a:pPr>
              <a:lnSpc>
                <a:spcPct val="100000"/>
              </a:lnSpc>
            </a:pPr>
            <a:endParaRPr lang="it-IT" sz="1800" b="1" strike="noStrike" spc="-1" dirty="0">
              <a:latin typeface="Arial"/>
            </a:endParaRPr>
          </a:p>
          <a:p>
            <a:r>
              <a:rPr lang="it-IT" sz="1800" b="1" strike="noStrike" spc="-1" dirty="0">
                <a:solidFill>
                  <a:srgbClr val="000000"/>
                </a:solidFill>
                <a:latin typeface="Tw Cen MT"/>
                <a:ea typeface="DejaVu Sans"/>
              </a:rPr>
              <a:t>ORARIO ENTRATA </a:t>
            </a:r>
            <a:r>
              <a:rPr lang="it-IT" sz="1800" b="1" strike="noStrike" spc="-1" dirty="0" err="1">
                <a:solidFill>
                  <a:srgbClr val="000000"/>
                </a:solidFill>
                <a:latin typeface="宋体"/>
                <a:ea typeface="宋体"/>
              </a:rPr>
              <a:t>上课时间</a:t>
            </a:r>
            <a:r>
              <a:rPr lang="it-IT" sz="1800" b="1" strike="noStrike" spc="-1" dirty="0">
                <a:solidFill>
                  <a:srgbClr val="000000"/>
                </a:solidFill>
                <a:latin typeface="宋体"/>
                <a:ea typeface="宋体"/>
              </a:rPr>
              <a:t> </a:t>
            </a:r>
            <a:r>
              <a:rPr lang="it-IT" sz="1800" b="1" strike="noStrike" spc="-1" dirty="0">
                <a:solidFill>
                  <a:srgbClr val="000000"/>
                </a:solidFill>
                <a:latin typeface="Tw Cen MT"/>
                <a:ea typeface="DejaVu Sans"/>
              </a:rPr>
              <a:t>_______12:00__________________</a:t>
            </a:r>
            <a:endParaRPr lang="it-IT" sz="1800" b="1" strike="noStrike" spc="-1" dirty="0">
              <a:latin typeface="Arial"/>
            </a:endParaRPr>
          </a:p>
          <a:p>
            <a:pPr>
              <a:lnSpc>
                <a:spcPct val="100000"/>
              </a:lnSpc>
            </a:pPr>
            <a:endParaRPr lang="it-IT"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644760" y="1172880"/>
            <a:ext cx="8421120" cy="4048200"/>
          </a:xfrm>
          <a:prstGeom prst="rect">
            <a:avLst/>
          </a:prstGeom>
          <a:noFill/>
          <a:ln>
            <a:noFill/>
          </a:ln>
        </p:spPr>
        <p:style>
          <a:lnRef idx="0">
            <a:scrgbClr r="0" g="0" b="0"/>
          </a:lnRef>
          <a:fillRef idx="0">
            <a:scrgbClr r="0" g="0" b="0"/>
          </a:fillRef>
          <a:effectRef idx="0">
            <a:scrgbClr r="0" g="0" b="0"/>
          </a:effectRef>
          <a:fontRef idx="minor"/>
        </p:style>
        <p:txBody>
          <a:bodyPr/>
          <a:lstStyle/>
          <a:p>
            <a:endParaRPr lang="it-IT"/>
          </a:p>
        </p:txBody>
      </p:sp>
      <p:sp>
        <p:nvSpPr>
          <p:cNvPr id="94" name="CustomShape 2"/>
          <p:cNvSpPr/>
          <p:nvPr/>
        </p:nvSpPr>
        <p:spPr>
          <a:xfrm>
            <a:off x="933840" y="720000"/>
            <a:ext cx="9504360" cy="110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4000" b="0" strike="noStrike" spc="-1">
                <a:solidFill>
                  <a:srgbClr val="0D0D0D"/>
                </a:solidFill>
                <a:latin typeface="Tw Cen MT Condensed"/>
                <a:ea typeface="DejaVu Sans"/>
              </a:rPr>
              <a:t>CERTIFICAZIONI E MEDICINALI </a:t>
            </a:r>
            <a:endParaRPr lang="it-IT" sz="4000" b="0" strike="noStrike" spc="-1">
              <a:latin typeface="Arial"/>
            </a:endParaRPr>
          </a:p>
          <a:p>
            <a:pPr>
              <a:lnSpc>
                <a:spcPct val="100000"/>
              </a:lnSpc>
            </a:pPr>
            <a:r>
              <a:rPr lang="it-IT" sz="4000" b="0" strike="noStrike" spc="-1">
                <a:solidFill>
                  <a:srgbClr val="0D0D0D"/>
                </a:solidFill>
                <a:latin typeface="宋体"/>
                <a:ea typeface="宋体"/>
              </a:rPr>
              <a:t>医疗证明和药物</a:t>
            </a:r>
            <a:endParaRPr lang="it-IT" sz="4000" b="0" strike="noStrike" spc="-1">
              <a:latin typeface="Arial"/>
            </a:endParaRPr>
          </a:p>
        </p:txBody>
      </p:sp>
      <p:sp>
        <p:nvSpPr>
          <p:cNvPr id="95" name="CustomShape 3"/>
          <p:cNvSpPr/>
          <p:nvPr/>
        </p:nvSpPr>
        <p:spPr>
          <a:xfrm>
            <a:off x="316080" y="1620000"/>
            <a:ext cx="11382120" cy="280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26"/>
              </a:spcBef>
              <a:spcAft>
                <a:spcPts val="26"/>
              </a:spcAft>
            </a:pPr>
            <a:endParaRPr lang="it-IT" sz="1800" b="0" strike="noStrike" spc="-1">
              <a:latin typeface="Arial"/>
            </a:endParaRPr>
          </a:p>
          <a:p>
            <a:pPr>
              <a:lnSpc>
                <a:spcPct val="100000"/>
              </a:lnSpc>
              <a:spcBef>
                <a:spcPts val="26"/>
              </a:spcBef>
              <a:spcAft>
                <a:spcPts val="26"/>
              </a:spcAft>
            </a:pP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“Disposizioni di semplificazione delle certificazioni sanitarie in materia di tutela della salute in ambito scolastico. Legge Regionale n. 8 del 28/02/2023 </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《关于简化学校健康保障领域健康认证的规定》。 2023/02/28的区域法令号8 </a:t>
            </a:r>
            <a:endParaRPr lang="it-IT" sz="1800" b="0" strike="noStrike" spc="-1">
              <a:latin typeface="Arial"/>
            </a:endParaRPr>
          </a:p>
          <a:p>
            <a:pPr>
              <a:lnSpc>
                <a:spcPct val="100000"/>
              </a:lnSpc>
              <a:spcBef>
                <a:spcPts val="26"/>
              </a:spcBef>
              <a:spcAft>
                <a:spcPts val="26"/>
              </a:spcAft>
            </a:pP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La Regione Toscana ha abolito l’obbligo di presentazione del certificato medico per la riammissione a scuola oltre i 5 giorni di assenza.</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宋体"/>
                <a:ea typeface="宋体"/>
              </a:rPr>
              <a:t>托斯卡纳地区取消了缺课 5 天后重新入学时必须出示医疗证明的义务。</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Questa legge è stata pensata per semplificare le pratiche amministrative in ambito scolastico.</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宋体"/>
                <a:ea typeface="宋体"/>
              </a:rPr>
              <a:t>这个法律在简化学校的行政管理实践。</a:t>
            </a: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Ogni famiglia avrà cura di rimandare a scuola il bambino quando è guarito tenendo presente che un bambino malato a scuola non sta bene e non “far star bene gli altri”.</a:t>
            </a:r>
            <a:r>
              <a:rPr lang="it-IT" sz="1800" b="0" strike="noStrike" spc="-1">
                <a:solidFill>
                  <a:srgbClr val="000000"/>
                </a:solidFill>
                <a:latin typeface="宋体"/>
                <a:ea typeface="宋体"/>
              </a:rPr>
              <a:t>每个家庭都会在孩子康复后将其送回学校，因为孩子在学校生病不会“让别人感觉舒服”</a:t>
            </a:r>
            <a:endParaRPr lang="it-IT" sz="1800" b="0" strike="noStrike" spc="-1">
              <a:latin typeface="Arial"/>
            </a:endParaRPr>
          </a:p>
          <a:p>
            <a:pPr>
              <a:lnSpc>
                <a:spcPct val="100000"/>
              </a:lnSpc>
              <a:spcBef>
                <a:spcPts val="26"/>
              </a:spcBef>
              <a:spcAft>
                <a:spcPts val="26"/>
              </a:spcAft>
            </a:pPr>
            <a:endParaRPr lang="it-IT" sz="1800" b="0" strike="noStrike" spc="-1">
              <a:latin typeface="Arial"/>
            </a:endParaRPr>
          </a:p>
          <a:p>
            <a:pPr>
              <a:lnSpc>
                <a:spcPct val="100000"/>
              </a:lnSpc>
              <a:spcBef>
                <a:spcPts val="26"/>
              </a:spcBef>
              <a:spcAft>
                <a:spcPts val="26"/>
              </a:spcAft>
            </a:pPr>
            <a:r>
              <a:rPr lang="it-IT" sz="1800" b="0" strike="noStrike" spc="-1">
                <a:solidFill>
                  <a:srgbClr val="000000"/>
                </a:solidFill>
                <a:latin typeface="Arial"/>
                <a:ea typeface="Microsoft YaHei"/>
              </a:rPr>
              <a:t>Si ricorda che le insegnanti non possono somministrare farmaci.</a:t>
            </a:r>
            <a:r>
              <a:rPr lang="it-IT" sz="1800" b="0" strike="noStrike" spc="-1">
                <a:solidFill>
                  <a:srgbClr val="000000"/>
                </a:solidFill>
                <a:latin typeface="宋体"/>
                <a:ea typeface="宋体"/>
              </a:rPr>
              <a:t>请注意，教师不能给药。</a:t>
            </a:r>
            <a:endParaRPr lang="it-IT" sz="1800" b="0" strike="noStrike" spc="-1">
              <a:latin typeface="Arial"/>
            </a:endParaRPr>
          </a:p>
          <a:p>
            <a:pPr>
              <a:lnSpc>
                <a:spcPct val="100000"/>
              </a:lnSpc>
              <a:spcBef>
                <a:spcPts val="26"/>
              </a:spcBef>
              <a:spcAft>
                <a:spcPts val="26"/>
              </a:spcAft>
            </a:pPr>
            <a:endParaRPr lang="it-IT"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858960" y="845640"/>
            <a:ext cx="5908320" cy="449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b="0" strike="noStrike" spc="-1">
                <a:solidFill>
                  <a:srgbClr val="000000"/>
                </a:solidFill>
                <a:latin typeface="Calibri"/>
                <a:ea typeface="DejaVu Sans"/>
              </a:rPr>
              <a:t>DIALOGO SCUOLA-FAMIGLIA</a:t>
            </a:r>
            <a:r>
              <a:rPr lang="it-IT" sz="2400" b="0" strike="noStrike" spc="-1">
                <a:solidFill>
                  <a:srgbClr val="000000"/>
                </a:solidFill>
                <a:latin typeface="Calibri"/>
                <a:ea typeface="宋体"/>
              </a:rPr>
              <a:t> </a:t>
            </a:r>
            <a:r>
              <a:rPr lang="it-IT" sz="2400" b="0" strike="noStrike" spc="-1">
                <a:solidFill>
                  <a:srgbClr val="000000"/>
                </a:solidFill>
                <a:latin typeface="Arial"/>
                <a:ea typeface="DejaVu Sans"/>
              </a:rPr>
              <a:t>学校-家庭</a:t>
            </a:r>
            <a:r>
              <a:rPr lang="it-IT" sz="2400" b="0" strike="noStrike" spc="-1">
                <a:solidFill>
                  <a:srgbClr val="000000"/>
                </a:solidFill>
                <a:latin typeface="Arial"/>
                <a:ea typeface="宋体"/>
              </a:rPr>
              <a:t>沟通</a:t>
            </a:r>
            <a:endParaRPr lang="it-IT" sz="2400" b="0" strike="noStrike" spc="-1">
              <a:latin typeface="Arial"/>
            </a:endParaRPr>
          </a:p>
        </p:txBody>
      </p:sp>
      <p:sp>
        <p:nvSpPr>
          <p:cNvPr id="97" name="CustomShape 2"/>
          <p:cNvSpPr/>
          <p:nvPr/>
        </p:nvSpPr>
        <p:spPr>
          <a:xfrm>
            <a:off x="864000" y="1492200"/>
            <a:ext cx="9863280" cy="1675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solidFill>
                  <a:srgbClr val="000000"/>
                </a:solidFill>
                <a:latin typeface="Calibri"/>
                <a:ea typeface="DejaVu Sans"/>
              </a:rPr>
              <a:t>La famiglia e la scuola dialogano per il raggiungimento del benessere scolastico dell’alunno. </a:t>
            </a:r>
            <a:r>
              <a:rPr lang="it-IT" sz="2000" b="0" strike="noStrike" spc="-1">
                <a:solidFill>
                  <a:srgbClr val="000000"/>
                </a:solidFill>
                <a:latin typeface="Arial"/>
                <a:ea typeface="宋体"/>
              </a:rPr>
              <a:t>家庭和学校的沟通，为了达到学生的学业益处。</a:t>
            </a:r>
            <a:endParaRPr lang="it-IT" sz="2000" b="0" strike="noStrike" spc="-1">
              <a:latin typeface="Arial"/>
            </a:endParaRPr>
          </a:p>
          <a:p>
            <a:pPr>
              <a:lnSpc>
                <a:spcPct val="100000"/>
              </a:lnSpc>
            </a:pPr>
            <a:r>
              <a:rPr lang="it-IT" sz="2000" b="0" strike="noStrike" spc="-1">
                <a:solidFill>
                  <a:srgbClr val="000000"/>
                </a:solidFill>
                <a:latin typeface="Calibri"/>
                <a:ea typeface="DejaVu Sans"/>
              </a:rPr>
              <a:t>Questo significa che la famiglia può richiedere colloqui con gli insegnanti e gli insegnanti possono richiedere colloqui con la famiglia.</a:t>
            </a:r>
            <a:endParaRPr lang="it-IT" sz="2000" b="0" strike="noStrike" spc="-1">
              <a:latin typeface="Arial"/>
            </a:endParaRPr>
          </a:p>
          <a:p>
            <a:pPr>
              <a:lnSpc>
                <a:spcPct val="100000"/>
              </a:lnSpc>
            </a:pPr>
            <a:r>
              <a:rPr lang="it-IT" sz="2000" b="0" strike="noStrike" spc="-1">
                <a:solidFill>
                  <a:srgbClr val="000000"/>
                </a:solidFill>
                <a:latin typeface="Arial"/>
                <a:ea typeface="宋体"/>
              </a:rPr>
              <a:t>这意味着家庭可以要求与老师面谈，而老师也可以要求与家人面谈。</a:t>
            </a:r>
            <a:endParaRPr lang="it-IT" sz="2000" b="0" strike="noStrike" spc="-1">
              <a:latin typeface="Arial"/>
            </a:endParaRPr>
          </a:p>
          <a:p>
            <a:pPr>
              <a:lnSpc>
                <a:spcPct val="100000"/>
              </a:lnSpc>
            </a:pPr>
            <a:endParaRPr lang="it-IT" sz="2000" b="0" strike="noStrike" spc="-1">
              <a:latin typeface="Arial"/>
            </a:endParaRPr>
          </a:p>
        </p:txBody>
      </p:sp>
      <p:sp>
        <p:nvSpPr>
          <p:cNvPr id="98" name="CustomShape 3"/>
          <p:cNvSpPr/>
          <p:nvPr/>
        </p:nvSpPr>
        <p:spPr>
          <a:xfrm>
            <a:off x="648000" y="3084480"/>
            <a:ext cx="10488240" cy="58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8000"/>
              </a:lnSpc>
              <a:spcBef>
                <a:spcPts val="48"/>
              </a:spcBef>
              <a:spcAft>
                <a:spcPts val="48"/>
              </a:spcAft>
            </a:pPr>
            <a:r>
              <a:rPr lang="it-IT" sz="1800" b="0" strike="noStrike" spc="-1">
                <a:solidFill>
                  <a:srgbClr val="000000"/>
                </a:solidFill>
                <a:latin typeface="Tw Cen MT"/>
                <a:ea typeface="DejaVu Sans"/>
              </a:rPr>
              <a:t>Durante l’anno scolastico ci saranno quindi dei colloqui con le insegnanti ai quali è molto importante partecipare. </a:t>
            </a:r>
            <a:r>
              <a:rPr lang="it-IT" sz="1800" b="0" strike="noStrike" spc="-1">
                <a:solidFill>
                  <a:srgbClr val="000000"/>
                </a:solidFill>
                <a:latin typeface="宋体"/>
                <a:ea typeface="宋体"/>
              </a:rPr>
              <a:t>因此，学年期间将会有与老师开家长会，参加面谈非常重要。</a:t>
            </a:r>
            <a:endParaRPr lang="it-IT" sz="1800" b="0" strike="noStrike" spc="-1">
              <a:latin typeface="Arial"/>
            </a:endParaRPr>
          </a:p>
          <a:p>
            <a:pPr>
              <a:lnSpc>
                <a:spcPct val="100000"/>
              </a:lnSpc>
            </a:pPr>
            <a:r>
              <a:rPr lang="it-IT" sz="1800" b="0" strike="noStrike" spc="-1">
                <a:solidFill>
                  <a:srgbClr val="000000"/>
                </a:solidFill>
                <a:latin typeface="Tw Cen MT"/>
                <a:ea typeface="DejaVu Sans"/>
              </a:rPr>
              <a:t>In caso di necessità, è possibile richiedere un colloquio con il supporto del mediatore linguistico.</a:t>
            </a:r>
            <a:r>
              <a:rPr lang="it-IT" sz="1800" b="0" strike="noStrike" spc="-1">
                <a:solidFill>
                  <a:srgbClr val="000000"/>
                </a:solidFill>
                <a:latin typeface="宋体"/>
                <a:ea typeface="宋体"/>
              </a:rPr>
              <a:t>如有必要，可以要求在翻译的协助下面谈。</a:t>
            </a: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99" name="CustomShape 4"/>
          <p:cNvSpPr/>
          <p:nvPr/>
        </p:nvSpPr>
        <p:spPr>
          <a:xfrm>
            <a:off x="858960" y="4441371"/>
            <a:ext cx="10277280" cy="151266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dirty="0">
                <a:solidFill>
                  <a:srgbClr val="000000"/>
                </a:solidFill>
                <a:latin typeface="Arial"/>
                <a:ea typeface="DejaVu Sans"/>
              </a:rPr>
              <a:t>La scuola comunica ufficialmente con la famiglia attraverso due strumenti: </a:t>
            </a:r>
            <a:endParaRPr lang="it-IT" sz="2000" b="0" strike="noStrike" spc="-1" dirty="0">
              <a:latin typeface="Arial"/>
            </a:endParaRPr>
          </a:p>
          <a:p>
            <a:pPr>
              <a:lnSpc>
                <a:spcPct val="100000"/>
              </a:lnSpc>
            </a:pPr>
            <a:r>
              <a:rPr lang="it-IT" sz="2000" b="0" strike="noStrike" spc="-1" dirty="0" err="1">
                <a:solidFill>
                  <a:srgbClr val="000000"/>
                </a:solidFill>
                <a:latin typeface="Arial"/>
                <a:ea typeface="宋体"/>
              </a:rPr>
              <a:t>学校会通过两种工具与家庭正式沟通</a:t>
            </a:r>
            <a:r>
              <a:rPr lang="it-IT" sz="2000" b="0" strike="noStrike" spc="-1" dirty="0">
                <a:solidFill>
                  <a:srgbClr val="000000"/>
                </a:solidFill>
                <a:latin typeface="Arial"/>
                <a:ea typeface="宋体"/>
              </a:rPr>
              <a:t>：</a:t>
            </a:r>
            <a:endParaRPr lang="it-IT" sz="2000" b="0" strike="noStrike" spc="-1" dirty="0">
              <a:latin typeface="Arial"/>
            </a:endParaRPr>
          </a:p>
          <a:p>
            <a:pPr>
              <a:lnSpc>
                <a:spcPct val="100000"/>
              </a:lnSpc>
            </a:pPr>
            <a:r>
              <a:rPr lang="it-IT" sz="2000" b="0" strike="noStrike" spc="-1" dirty="0">
                <a:solidFill>
                  <a:srgbClr val="000000"/>
                </a:solidFill>
                <a:latin typeface="Arial"/>
                <a:ea typeface="宋体"/>
              </a:rPr>
              <a:t>il </a:t>
            </a:r>
            <a:r>
              <a:rPr lang="it-IT" sz="2000" b="1" strike="noStrike" spc="-1" dirty="0">
                <a:solidFill>
                  <a:srgbClr val="000000"/>
                </a:solidFill>
                <a:latin typeface="Arial"/>
                <a:ea typeface="宋体"/>
              </a:rPr>
              <a:t>sito</a:t>
            </a:r>
            <a:r>
              <a:rPr lang="it-IT" sz="2000" b="0" strike="noStrike" spc="-1" dirty="0">
                <a:solidFill>
                  <a:srgbClr val="000000"/>
                </a:solidFill>
                <a:latin typeface="Arial"/>
                <a:ea typeface="宋体"/>
              </a:rPr>
              <a:t> dell’istituto è </a:t>
            </a:r>
            <a:r>
              <a:rPr lang="it-IT" sz="2000" b="0" strike="noStrike" spc="-1" dirty="0" err="1">
                <a:solidFill>
                  <a:srgbClr val="000000"/>
                </a:solidFill>
                <a:latin typeface="Arial"/>
                <a:ea typeface="宋体"/>
              </a:rPr>
              <a:t>学校网站</a:t>
            </a:r>
            <a:r>
              <a:rPr lang="it-IT" sz="2000" b="0" strike="noStrike" spc="-1" dirty="0">
                <a:solidFill>
                  <a:srgbClr val="000000"/>
                </a:solidFill>
                <a:latin typeface="Arial"/>
                <a:ea typeface="宋体"/>
              </a:rPr>
              <a:t> https://www.primoleviprato.edu.it/</a:t>
            </a:r>
          </a:p>
          <a:p>
            <a:pPr>
              <a:lnSpc>
                <a:spcPct val="100000"/>
              </a:lnSpc>
            </a:pPr>
            <a:r>
              <a:rPr lang="it-IT" sz="2000" b="0" strike="noStrike" spc="-1" dirty="0">
                <a:solidFill>
                  <a:srgbClr val="000000"/>
                </a:solidFill>
                <a:latin typeface="Arial"/>
                <a:ea typeface="宋体"/>
              </a:rPr>
              <a:t>il </a:t>
            </a:r>
            <a:r>
              <a:rPr lang="it-IT" sz="2000" b="1" strike="noStrike" spc="-1" dirty="0">
                <a:solidFill>
                  <a:srgbClr val="000000"/>
                </a:solidFill>
                <a:latin typeface="Arial"/>
                <a:ea typeface="宋体"/>
              </a:rPr>
              <a:t>registro elettronico è</a:t>
            </a:r>
            <a:r>
              <a:rPr lang="it-IT" sz="2000" b="0" strike="noStrike" spc="-1" dirty="0">
                <a:solidFill>
                  <a:srgbClr val="000000"/>
                </a:solidFill>
                <a:latin typeface="Arial"/>
                <a:ea typeface="宋体"/>
              </a:rPr>
              <a:t> </a:t>
            </a:r>
            <a:r>
              <a:rPr lang="it-IT" sz="2000" b="0" strike="noStrike" spc="-1" dirty="0" err="1">
                <a:solidFill>
                  <a:srgbClr val="000000"/>
                </a:solidFill>
                <a:latin typeface="Arial"/>
                <a:ea typeface="宋体"/>
              </a:rPr>
              <a:t>电子登记册</a:t>
            </a:r>
            <a:r>
              <a:rPr lang="it-IT" sz="2000" b="0" strike="noStrike" spc="-1" dirty="0">
                <a:solidFill>
                  <a:srgbClr val="000000"/>
                </a:solidFill>
                <a:latin typeface="Arial"/>
                <a:ea typeface="宋体"/>
              </a:rPr>
              <a:t> https://www.portaleargo.it/ 。</a:t>
            </a:r>
            <a:endParaRPr lang="it-IT"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933840" y="936000"/>
            <a:ext cx="8353440" cy="7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b="0" strike="noStrike" spc="-1">
                <a:solidFill>
                  <a:srgbClr val="000000"/>
                </a:solidFill>
                <a:latin typeface="Calibri"/>
                <a:ea typeface="DejaVu Sans"/>
              </a:rPr>
              <a:t>DIALOGO SCUOLA-FAMIGLIA</a:t>
            </a:r>
            <a:r>
              <a:rPr lang="it-IT" sz="2400" b="0" strike="noStrike" spc="-1">
                <a:solidFill>
                  <a:srgbClr val="000000"/>
                </a:solidFill>
                <a:latin typeface="Calibri"/>
                <a:ea typeface="宋体"/>
              </a:rPr>
              <a:t> </a:t>
            </a:r>
            <a:r>
              <a:rPr lang="it-IT" sz="2400" b="0" strike="noStrike" spc="-1">
                <a:solidFill>
                  <a:srgbClr val="000000"/>
                </a:solidFill>
                <a:latin typeface="Arial"/>
                <a:ea typeface="DejaVu Sans"/>
              </a:rPr>
              <a:t>学校-家庭</a:t>
            </a:r>
            <a:r>
              <a:rPr lang="it-IT" sz="2400" b="0" strike="noStrike" spc="-1">
                <a:solidFill>
                  <a:srgbClr val="000000"/>
                </a:solidFill>
                <a:latin typeface="Arial"/>
                <a:ea typeface="宋体"/>
              </a:rPr>
              <a:t>沟通</a:t>
            </a:r>
            <a:endParaRPr lang="it-IT" sz="2400" b="0" strike="noStrike" spc="-1">
              <a:latin typeface="Arial"/>
            </a:endParaRPr>
          </a:p>
          <a:p>
            <a:pPr>
              <a:lnSpc>
                <a:spcPct val="100000"/>
              </a:lnSpc>
            </a:pPr>
            <a:r>
              <a:rPr lang="it-IT" sz="2400" b="0" strike="noStrike" spc="-1">
                <a:solidFill>
                  <a:srgbClr val="000000"/>
                </a:solidFill>
                <a:latin typeface="Calibri"/>
                <a:ea typeface="DejaVu Sans"/>
              </a:rPr>
              <a:t>IMPORTANZA DEL REGISTRO ELETTRONICO</a:t>
            </a:r>
            <a:r>
              <a:rPr lang="it-IT" sz="2400" b="0" strike="noStrike" spc="-1">
                <a:solidFill>
                  <a:srgbClr val="000000"/>
                </a:solidFill>
                <a:latin typeface="Calibri"/>
                <a:ea typeface="宋体"/>
              </a:rPr>
              <a:t> </a:t>
            </a:r>
            <a:r>
              <a:rPr lang="it-IT" sz="2400" b="0" strike="noStrike" spc="-1">
                <a:solidFill>
                  <a:srgbClr val="000000"/>
                </a:solidFill>
                <a:latin typeface="Arial"/>
                <a:ea typeface="宋体"/>
              </a:rPr>
              <a:t>电子登记册的重要性</a:t>
            </a:r>
            <a:endParaRPr lang="it-IT" sz="2400" b="0" strike="noStrike" spc="-1">
              <a:latin typeface="Arial"/>
            </a:endParaRPr>
          </a:p>
        </p:txBody>
      </p:sp>
      <p:sp>
        <p:nvSpPr>
          <p:cNvPr id="101" name="CustomShape 2"/>
          <p:cNvSpPr/>
          <p:nvPr/>
        </p:nvSpPr>
        <p:spPr>
          <a:xfrm>
            <a:off x="416160" y="2211840"/>
            <a:ext cx="11031120" cy="3619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dirty="0">
                <a:solidFill>
                  <a:srgbClr val="000000"/>
                </a:solidFill>
                <a:latin typeface="Calibri"/>
                <a:ea typeface="DejaVu Sans"/>
              </a:rPr>
              <a:t>È importante che ogni famiglia, all’inizio dell’anno, riceva e conservi con cura le credenziali di accesso al registro elettronico </a:t>
            </a:r>
            <a:r>
              <a:rPr lang="it-IT" sz="2000" b="0" strike="noStrike" spc="-1" dirty="0">
                <a:solidFill>
                  <a:srgbClr val="000000"/>
                </a:solidFill>
                <a:latin typeface="Arial"/>
                <a:ea typeface="宋体"/>
              </a:rPr>
              <a:t>https://www.portaleargo.it/  </a:t>
            </a:r>
            <a:r>
              <a:rPr lang="it-IT" sz="2000" b="0" strike="noStrike" spc="-1" dirty="0">
                <a:solidFill>
                  <a:srgbClr val="000000"/>
                </a:solidFill>
                <a:latin typeface="Calibri"/>
                <a:ea typeface="DejaVu Sans"/>
              </a:rPr>
              <a:t>perché attraverso questo canale i genitori possono:</a:t>
            </a:r>
            <a:endParaRPr lang="it-IT" sz="2000" b="0" strike="noStrike" spc="-1" dirty="0">
              <a:latin typeface="Arial"/>
            </a:endParaRPr>
          </a:p>
          <a:p>
            <a:pPr>
              <a:lnSpc>
                <a:spcPct val="100000"/>
              </a:lnSpc>
            </a:pPr>
            <a:r>
              <a:rPr lang="it-IT" sz="2000" b="0" strike="noStrike" spc="-1" dirty="0" err="1">
                <a:solidFill>
                  <a:srgbClr val="000000"/>
                </a:solidFill>
                <a:latin typeface="Arial"/>
                <a:ea typeface="宋体"/>
              </a:rPr>
              <a:t>重要的是，每个家庭在开学时都收到</a:t>
            </a:r>
            <a:r>
              <a:rPr lang="it-IT" sz="2000" b="0" strike="noStrike" spc="-1" dirty="0">
                <a:solidFill>
                  <a:srgbClr val="000000"/>
                </a:solidFill>
                <a:latin typeface="Arial"/>
                <a:ea typeface="宋体"/>
              </a:rPr>
              <a:t>_ https://www.portaleargo.it/ _电子登记册的访问凭证，需要仔细保存因为通过这个渠道，父母可以：</a:t>
            </a:r>
            <a:endParaRPr lang="it-IT" sz="2000" b="0" strike="noStrike" spc="-1" dirty="0">
              <a:latin typeface="Arial"/>
            </a:endParaRPr>
          </a:p>
          <a:p>
            <a:pPr>
              <a:lnSpc>
                <a:spcPct val="100000"/>
              </a:lnSpc>
            </a:pPr>
            <a:endParaRPr lang="it-IT" sz="2000" b="0" strike="noStrike" spc="-1" dirty="0">
              <a:latin typeface="Arial"/>
            </a:endParaRPr>
          </a:p>
          <a:p>
            <a:pPr>
              <a:lnSpc>
                <a:spcPct val="100000"/>
              </a:lnSpc>
            </a:pPr>
            <a:r>
              <a:rPr lang="it-IT" sz="2000" b="0" strike="noStrike" spc="-1" dirty="0">
                <a:solidFill>
                  <a:srgbClr val="000000"/>
                </a:solidFill>
                <a:latin typeface="Calibri"/>
                <a:ea typeface="DejaVu Sans"/>
              </a:rPr>
              <a:t>Chiedere un colloquio con gli insegnanti di classe</a:t>
            </a:r>
            <a:r>
              <a:rPr lang="it-IT" sz="2000" b="0" strike="noStrike" spc="-1" dirty="0">
                <a:solidFill>
                  <a:srgbClr val="000000"/>
                </a:solidFill>
                <a:latin typeface="Calibri"/>
                <a:ea typeface="宋体"/>
              </a:rPr>
              <a:t> </a:t>
            </a:r>
            <a:r>
              <a:rPr lang="it-IT" sz="1800" b="0" strike="noStrike" spc="-1" dirty="0" err="1">
                <a:solidFill>
                  <a:srgbClr val="000000"/>
                </a:solidFill>
                <a:latin typeface="Arial"/>
                <a:ea typeface="宋体"/>
              </a:rPr>
              <a:t>要求与老师面谈</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r>
              <a:rPr lang="it-IT" sz="2000" b="0" strike="noStrike" spc="-1" dirty="0">
                <a:solidFill>
                  <a:srgbClr val="000000"/>
                </a:solidFill>
                <a:latin typeface="Calibri"/>
                <a:ea typeface="DejaVu Sans"/>
              </a:rPr>
              <a:t>Controllare la presenza a scuola del/la proprio/a figlio/a</a:t>
            </a:r>
            <a:r>
              <a:rPr lang="it-IT" sz="2000" b="0" strike="noStrike" spc="-1" dirty="0">
                <a:solidFill>
                  <a:srgbClr val="000000"/>
                </a:solidFill>
                <a:latin typeface="Calibri"/>
                <a:ea typeface="宋体"/>
              </a:rPr>
              <a:t> </a:t>
            </a:r>
            <a:r>
              <a:rPr lang="it-IT" sz="1800" b="0" strike="noStrike" spc="-1" dirty="0" err="1">
                <a:solidFill>
                  <a:srgbClr val="000000"/>
                </a:solidFill>
                <a:latin typeface="Arial"/>
                <a:ea typeface="宋体"/>
              </a:rPr>
              <a:t>检查您的孩子是否在学校上课</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r>
              <a:rPr lang="it-IT" sz="2000" b="0" strike="noStrike" spc="-1" dirty="0">
                <a:solidFill>
                  <a:srgbClr val="000000"/>
                </a:solidFill>
                <a:latin typeface="Calibri"/>
                <a:ea typeface="DejaVu Sans"/>
              </a:rPr>
              <a:t>Controllare la presenza di eventuali sanzioni disciplinari</a:t>
            </a:r>
            <a:r>
              <a:rPr lang="it-IT" sz="2000" b="0" strike="noStrike" spc="-1" dirty="0">
                <a:solidFill>
                  <a:srgbClr val="000000"/>
                </a:solidFill>
                <a:latin typeface="Calibri"/>
                <a:ea typeface="宋体"/>
              </a:rPr>
              <a:t> </a:t>
            </a:r>
            <a:r>
              <a:rPr lang="it-IT" sz="1800" b="0" strike="noStrike" spc="-1" dirty="0" err="1">
                <a:solidFill>
                  <a:srgbClr val="000000"/>
                </a:solidFill>
                <a:latin typeface="Arial"/>
                <a:ea typeface="宋体"/>
              </a:rPr>
              <a:t>检查任何纪律处分</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r>
              <a:rPr lang="it-IT" sz="2000" b="0" strike="noStrike" spc="-1" dirty="0">
                <a:solidFill>
                  <a:srgbClr val="000000"/>
                </a:solidFill>
                <a:latin typeface="Calibri"/>
                <a:ea typeface="DejaVu Sans"/>
              </a:rPr>
              <a:t>Controllare e scaricare le pagelle alla fine di ogni quadrimestre</a:t>
            </a:r>
            <a:r>
              <a:rPr lang="it-IT" sz="2000" b="0" strike="noStrike" spc="-1" dirty="0">
                <a:solidFill>
                  <a:srgbClr val="000000"/>
                </a:solidFill>
                <a:latin typeface="Calibri"/>
                <a:ea typeface="宋体"/>
              </a:rPr>
              <a:t> </a:t>
            </a:r>
            <a:r>
              <a:rPr lang="it-IT" sz="1800" b="0" strike="noStrike" spc="-1" dirty="0" err="1">
                <a:solidFill>
                  <a:srgbClr val="000000"/>
                </a:solidFill>
                <a:latin typeface="Arial"/>
                <a:ea typeface="宋体"/>
              </a:rPr>
              <a:t>在每个学期结束时检查并下载成绩单</a:t>
            </a:r>
            <a:endParaRPr lang="it-IT"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935280" y="787320"/>
            <a:ext cx="8064360" cy="94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latin typeface="Arial"/>
              </a:rPr>
              <a:t>DIALOGO SCUOLA-FAMIGLIA</a:t>
            </a:r>
            <a:r>
              <a:rPr lang="it-IT" sz="2000" b="0" strike="noStrike" spc="-1">
                <a:latin typeface="Arial"/>
                <a:ea typeface="宋体"/>
              </a:rPr>
              <a:t> </a:t>
            </a:r>
            <a:r>
              <a:rPr lang="it-IT" sz="2100" b="0" strike="noStrike" spc="-1">
                <a:latin typeface="宋体"/>
                <a:ea typeface="宋体"/>
              </a:rPr>
              <a:t>学校-家庭沟通</a:t>
            </a:r>
            <a:endParaRPr lang="it-IT" sz="2100" b="0" strike="noStrike" spc="-1">
              <a:latin typeface="Arial"/>
            </a:endParaRPr>
          </a:p>
          <a:p>
            <a:pPr>
              <a:lnSpc>
                <a:spcPct val="100000"/>
              </a:lnSpc>
            </a:pPr>
            <a:endParaRPr lang="it-IT" sz="2100" b="0" strike="noStrike" spc="-1">
              <a:latin typeface="Arial"/>
            </a:endParaRPr>
          </a:p>
          <a:p>
            <a:pPr>
              <a:lnSpc>
                <a:spcPct val="100000"/>
              </a:lnSpc>
            </a:pPr>
            <a:r>
              <a:rPr lang="it-IT" sz="2000" b="0" strike="noStrike" spc="-1">
                <a:latin typeface="Arial"/>
                <a:ea typeface="宋体"/>
              </a:rPr>
              <a:t>IMPORTANZA DEL REGISTRO ELETTRONICO 电子登记册的重要性</a:t>
            </a:r>
            <a:endParaRPr lang="it-IT" sz="2000" b="0" strike="noStrike" spc="-1">
              <a:latin typeface="Arial"/>
            </a:endParaRPr>
          </a:p>
        </p:txBody>
      </p:sp>
      <p:sp>
        <p:nvSpPr>
          <p:cNvPr id="103" name="CustomShape 2"/>
          <p:cNvSpPr/>
          <p:nvPr/>
        </p:nvSpPr>
        <p:spPr>
          <a:xfrm>
            <a:off x="576000" y="2088000"/>
            <a:ext cx="10958760" cy="403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dirty="0">
                <a:latin typeface="Arial"/>
              </a:rPr>
              <a:t>Le credenziali verranno consegnate all’inizio dell’anno dagli insegnanti durante l’assemblea preliminare per le classi prime oppure, in seconda battuta, il primo giorno di scuola. </a:t>
            </a:r>
            <a:r>
              <a:rPr lang="it-IT" sz="1800" b="0" strike="noStrike" spc="-1" dirty="0" err="1">
                <a:latin typeface="Arial"/>
                <a:ea typeface="宋体"/>
              </a:rPr>
              <a:t>凭证将在开学时由教师在一年级的学前准备会议期间提交，其次在开学第一天</a:t>
            </a:r>
            <a:r>
              <a:rPr lang="it-IT" sz="1800" b="0" strike="noStrike" spc="-1" dirty="0">
                <a:latin typeface="Arial"/>
                <a:ea typeface="宋体"/>
              </a:rPr>
              <a:t>。</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r>
              <a:rPr lang="it-IT" sz="2000" b="0" strike="noStrike" spc="-1" dirty="0">
                <a:latin typeface="Arial"/>
                <a:ea typeface="宋体"/>
              </a:rPr>
              <a:t>Per riceverle successivamente la famiglia dovrà contattare la segreteria.</a:t>
            </a:r>
            <a:endParaRPr lang="it-IT" sz="2000" b="0" strike="noStrike" spc="-1" dirty="0">
              <a:latin typeface="Arial"/>
            </a:endParaRPr>
          </a:p>
          <a:p>
            <a:pPr>
              <a:lnSpc>
                <a:spcPct val="100000"/>
              </a:lnSpc>
            </a:pPr>
            <a:r>
              <a:rPr lang="it-IT" sz="1800" b="0" strike="noStrike" spc="-1" dirty="0" err="1">
                <a:latin typeface="Arial"/>
                <a:ea typeface="宋体"/>
              </a:rPr>
              <a:t>之后想要凭证，家属必须联系秘书处</a:t>
            </a:r>
            <a:r>
              <a:rPr lang="it-IT" sz="1800" b="0" strike="noStrike" spc="-1" dirty="0">
                <a:latin typeface="Arial"/>
                <a:ea typeface="宋体"/>
              </a:rPr>
              <a:t>。</a:t>
            </a:r>
            <a:endParaRPr lang="it-IT" sz="1800" b="0" strike="noStrike" spc="-1" dirty="0">
              <a:latin typeface="Arial"/>
            </a:endParaRPr>
          </a:p>
          <a:p>
            <a:pPr>
              <a:lnSpc>
                <a:spcPct val="100000"/>
              </a:lnSpc>
            </a:pPr>
            <a:endParaRPr lang="it-IT" sz="1800" b="0" strike="noStrike" spc="-1" dirty="0">
              <a:latin typeface="Arial"/>
            </a:endParaRPr>
          </a:p>
          <a:p>
            <a:pPr>
              <a:lnSpc>
                <a:spcPct val="100000"/>
              </a:lnSpc>
            </a:pPr>
            <a:r>
              <a:rPr lang="it-IT" sz="2000" b="0" strike="noStrike" spc="-1" dirty="0">
                <a:latin typeface="Arial"/>
                <a:ea typeface="宋体"/>
              </a:rPr>
              <a:t>Una volta ottenute le credenziali, la famiglia potrà accedere al registro da pc andando sul sito </a:t>
            </a:r>
            <a:r>
              <a:rPr lang="it-IT" sz="2000" b="0" strike="noStrike" spc="-1" dirty="0">
                <a:solidFill>
                  <a:srgbClr val="000000"/>
                </a:solidFill>
                <a:latin typeface="Arial"/>
                <a:ea typeface="宋体"/>
              </a:rPr>
              <a:t>https://www.portaleargo.it/ </a:t>
            </a:r>
            <a:r>
              <a:rPr lang="it-IT" sz="2000" b="0" strike="noStrike" spc="-1" dirty="0">
                <a:latin typeface="Arial"/>
                <a:ea typeface="宋体"/>
              </a:rPr>
              <a:t>oppure da dispositivo elettronico (tablet o smartphone) scaricando l’applicazione </a:t>
            </a:r>
            <a:r>
              <a:rPr lang="it-IT" sz="2000" b="0" strike="noStrike" spc="-1" dirty="0" err="1">
                <a:latin typeface="Arial"/>
                <a:ea typeface="宋体"/>
              </a:rPr>
              <a:t>didUP</a:t>
            </a:r>
            <a:endParaRPr lang="it-IT" sz="2000" b="0" strike="noStrike" spc="-1" dirty="0">
              <a:latin typeface="Arial"/>
            </a:endParaRPr>
          </a:p>
          <a:p>
            <a:pPr>
              <a:lnSpc>
                <a:spcPct val="100000"/>
              </a:lnSpc>
            </a:pPr>
            <a:endParaRPr lang="it-IT" sz="2000" b="0" strike="noStrike" spc="-1" dirty="0">
              <a:latin typeface="Arial"/>
            </a:endParaRPr>
          </a:p>
          <a:p>
            <a:pPr>
              <a:lnSpc>
                <a:spcPct val="100000"/>
              </a:lnSpc>
            </a:pPr>
            <a:r>
              <a:rPr lang="it-IT" sz="1800" b="0" strike="noStrike" spc="-1" dirty="0" err="1">
                <a:latin typeface="Arial"/>
                <a:ea typeface="宋体"/>
              </a:rPr>
              <a:t>获得凭证后，该家庭可以通过电脑访问网站</a:t>
            </a:r>
            <a:r>
              <a:rPr lang="it-IT" spc="-1" dirty="0">
                <a:latin typeface="Arial"/>
                <a:ea typeface="宋体"/>
              </a:rPr>
              <a:t> </a:t>
            </a:r>
            <a:r>
              <a:rPr lang="it-IT" sz="1800" b="0" strike="noStrike" spc="-1" dirty="0">
                <a:solidFill>
                  <a:srgbClr val="000000"/>
                </a:solidFill>
                <a:latin typeface="Arial"/>
                <a:ea typeface="宋体"/>
              </a:rPr>
              <a:t>https://www.portaleargo.it/</a:t>
            </a:r>
            <a:r>
              <a:rPr lang="it-IT" sz="1800" b="0" strike="noStrike" spc="-1" dirty="0">
                <a:latin typeface="Arial"/>
                <a:ea typeface="宋体"/>
              </a:rPr>
              <a:t> </a:t>
            </a:r>
            <a:r>
              <a:rPr lang="it-IT" sz="1800" b="0" strike="noStrike" spc="-1" dirty="0" err="1">
                <a:latin typeface="Arial"/>
                <a:ea typeface="宋体"/>
              </a:rPr>
              <a:t>或通过电子设备（平板电脑或智能手机）下载</a:t>
            </a:r>
            <a:r>
              <a:rPr lang="it-IT" sz="1800" b="0" strike="noStrike" spc="-1" dirty="0">
                <a:latin typeface="Arial"/>
                <a:ea typeface="宋体"/>
              </a:rPr>
              <a:t> _</a:t>
            </a:r>
            <a:r>
              <a:rPr lang="it-IT" sz="1800" b="0" strike="noStrike" spc="-1" dirty="0" err="1">
                <a:latin typeface="Arial"/>
                <a:ea typeface="宋体"/>
              </a:rPr>
              <a:t>didUP</a:t>
            </a:r>
            <a:r>
              <a:rPr lang="it-IT" sz="1800" b="0" strike="noStrike" spc="-1" dirty="0">
                <a:latin typeface="Arial"/>
                <a:ea typeface="宋体"/>
              </a:rPr>
              <a:t>_</a:t>
            </a:r>
            <a:r>
              <a:rPr lang="it-IT" sz="1800" b="1" strike="noStrike" spc="-1" dirty="0">
                <a:latin typeface="Arial"/>
                <a:ea typeface="宋体"/>
              </a:rPr>
              <a:t> </a:t>
            </a:r>
            <a:r>
              <a:rPr lang="it-IT" sz="1800" b="0" strike="noStrike" spc="-1" dirty="0" err="1">
                <a:latin typeface="Arial"/>
                <a:ea typeface="宋体"/>
              </a:rPr>
              <a:t>应用程序来访问电子登记册</a:t>
            </a:r>
            <a:r>
              <a:rPr lang="it-IT" sz="1800" b="0" strike="noStrike" spc="-1" dirty="0">
                <a:latin typeface="Arial"/>
                <a:ea typeface="宋体"/>
              </a:rPr>
              <a:t>。</a:t>
            </a:r>
            <a:endParaRPr lang="it-IT" sz="1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1074960" y="864000"/>
            <a:ext cx="5908680" cy="450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400" b="0" strike="noStrike" spc="-1">
                <a:solidFill>
                  <a:srgbClr val="000000"/>
                </a:solidFill>
                <a:latin typeface="Calibri"/>
                <a:ea typeface="DejaVu Sans"/>
              </a:rPr>
              <a:t>DIALOGO SCUOLA-FAMIGLIA</a:t>
            </a:r>
            <a:r>
              <a:rPr lang="it-IT" sz="2400" b="0" strike="noStrike" spc="-1">
                <a:solidFill>
                  <a:srgbClr val="000000"/>
                </a:solidFill>
                <a:latin typeface="Calibri"/>
                <a:ea typeface="宋体"/>
              </a:rPr>
              <a:t> </a:t>
            </a:r>
            <a:r>
              <a:rPr lang="it-IT" sz="2400" b="0" strike="noStrike" spc="-1">
                <a:solidFill>
                  <a:srgbClr val="000000"/>
                </a:solidFill>
                <a:latin typeface="Arial"/>
                <a:ea typeface="DejaVu Sans"/>
              </a:rPr>
              <a:t>学校-家庭</a:t>
            </a:r>
            <a:r>
              <a:rPr lang="it-IT" sz="2400" b="0" strike="noStrike" spc="-1">
                <a:solidFill>
                  <a:srgbClr val="000000"/>
                </a:solidFill>
                <a:latin typeface="Arial"/>
                <a:ea typeface="宋体"/>
              </a:rPr>
              <a:t>沟通</a:t>
            </a:r>
            <a:endParaRPr lang="it-IT" sz="2400" b="0" strike="noStrike" spc="-1">
              <a:latin typeface="Arial"/>
            </a:endParaRPr>
          </a:p>
        </p:txBody>
      </p:sp>
      <p:sp>
        <p:nvSpPr>
          <p:cNvPr id="105" name="CustomShape 2"/>
          <p:cNvSpPr/>
          <p:nvPr/>
        </p:nvSpPr>
        <p:spPr>
          <a:xfrm>
            <a:off x="608040" y="1800000"/>
            <a:ext cx="10839600" cy="386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2000" b="0" strike="noStrike" spc="-1">
                <a:latin typeface="Arial"/>
              </a:rPr>
              <a:t>La famiglia </a:t>
            </a:r>
            <a:r>
              <a:rPr lang="it-IT" sz="2000" b="1" u="sng" strike="noStrike" spc="-1">
                <a:uFillTx/>
                <a:latin typeface="Arial"/>
              </a:rPr>
              <a:t>deve</a:t>
            </a:r>
            <a:r>
              <a:rPr lang="it-IT" sz="2000" b="0" strike="noStrike" spc="-1">
                <a:latin typeface="Arial"/>
              </a:rPr>
              <a:t> assolutamente comunicare alla scuola eventuali problemi di salute del figlio/a affinché la scuola adotti misure idonee per la sicura permanenza dell’alunno/a nella vita scolastica e per affrontare eventuali situazioni di difficoltà. </a:t>
            </a:r>
          </a:p>
          <a:p>
            <a:pPr>
              <a:lnSpc>
                <a:spcPct val="100000"/>
              </a:lnSpc>
            </a:pPr>
            <a:endParaRPr lang="it-IT" sz="2000" b="0" strike="noStrike" spc="-1">
              <a:latin typeface="Arial"/>
            </a:endParaRPr>
          </a:p>
          <a:p>
            <a:pPr>
              <a:lnSpc>
                <a:spcPct val="100000"/>
              </a:lnSpc>
            </a:pPr>
            <a:r>
              <a:rPr lang="it-IT" sz="2000" b="0" strike="noStrike" spc="-1">
                <a:latin typeface="宋体"/>
                <a:ea typeface="宋体"/>
              </a:rPr>
              <a:t>家庭必须绝对将孩子的任何健康问题通知学校，以便学校采取适当的措施保障学生在学校生活中的安全并处理任何困难情况。</a:t>
            </a:r>
            <a:endParaRPr lang="it-IT" sz="2000" b="0" strike="noStrike" spc="-1">
              <a:latin typeface="Arial"/>
            </a:endParaRPr>
          </a:p>
          <a:p>
            <a:pPr>
              <a:lnSpc>
                <a:spcPct val="100000"/>
              </a:lnSpc>
            </a:pPr>
            <a:endParaRPr lang="it-IT" sz="2000" b="0" strike="noStrike" spc="-1">
              <a:latin typeface="Arial"/>
            </a:endParaRPr>
          </a:p>
          <a:p>
            <a:pPr>
              <a:lnSpc>
                <a:spcPct val="100000"/>
              </a:lnSpc>
            </a:pPr>
            <a:r>
              <a:rPr lang="it-IT" sz="2000" b="0" strike="noStrike" spc="-1">
                <a:latin typeface="Arial"/>
                <a:ea typeface="宋体"/>
              </a:rPr>
              <a:t>La famiglia </a:t>
            </a:r>
            <a:r>
              <a:rPr lang="it-IT" sz="2000" b="1" u="sng" strike="noStrike" spc="-1">
                <a:uFillTx/>
                <a:latin typeface="Arial"/>
                <a:ea typeface="宋体"/>
              </a:rPr>
              <a:t>deve</a:t>
            </a:r>
            <a:r>
              <a:rPr lang="it-IT" sz="2000" b="0" strike="noStrike" spc="-1">
                <a:latin typeface="Arial"/>
                <a:ea typeface="宋体"/>
              </a:rPr>
              <a:t> assolutamente comunicare alla scuola uno o più recapiti telefonici a cui essere reperibili in modo che il genitore sia immediatamente raggiungibile in eventuali situazioni problematiche. </a:t>
            </a:r>
            <a:r>
              <a:rPr lang="it-IT" sz="2000" b="0" u="sng" strike="noStrike" spc="-1">
                <a:uFillTx/>
                <a:latin typeface="Arial"/>
                <a:ea typeface="宋体"/>
              </a:rPr>
              <a:t>Se il genitore cambia recapito telefonico avrà cura di comunicare il nuovo alla segreteria</a:t>
            </a:r>
            <a:r>
              <a:rPr lang="it-IT" sz="2000" b="0" strike="noStrike" spc="-1">
                <a:latin typeface="Arial"/>
                <a:ea typeface="宋体"/>
              </a:rPr>
              <a:t>. </a:t>
            </a:r>
            <a:endParaRPr lang="it-IT" sz="2000" b="0" strike="noStrike" spc="-1">
              <a:latin typeface="Arial"/>
            </a:endParaRPr>
          </a:p>
          <a:p>
            <a:pPr>
              <a:lnSpc>
                <a:spcPct val="100000"/>
              </a:lnSpc>
            </a:pPr>
            <a:endParaRPr lang="it-IT" sz="2000" b="0" strike="noStrike" spc="-1">
              <a:latin typeface="Arial"/>
            </a:endParaRPr>
          </a:p>
          <a:p>
            <a:pPr>
              <a:lnSpc>
                <a:spcPct val="100000"/>
              </a:lnSpc>
            </a:pPr>
            <a:r>
              <a:rPr lang="it-IT" sz="1800" b="0" strike="noStrike" spc="-1">
                <a:latin typeface="Arial"/>
                <a:ea typeface="宋体"/>
              </a:rPr>
              <a:t>家庭必须绝对通知学校一个或多个电</a:t>
            </a:r>
            <a:r>
              <a:rPr lang="it-IT" sz="1800" b="0" strike="noStrike" spc="-1">
                <a:latin typeface="宋体"/>
                <a:ea typeface="宋体"/>
              </a:rPr>
              <a:t>话号码，以便在任何有问题的情况下都能立即联系到家长。 </a:t>
            </a:r>
            <a:r>
              <a:rPr lang="it-IT" sz="1800" b="0" u="sng" strike="noStrike" spc="-1">
                <a:uFillTx/>
                <a:latin typeface="宋体"/>
                <a:ea typeface="宋体"/>
              </a:rPr>
              <a:t>如果家长更改电话号码，请及时将新的电话号码告知秘书处。</a:t>
            </a:r>
            <a:endParaRPr lang="it-IT"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356</TotalTime>
  <Words>1287</Words>
  <Application>Microsoft Office PowerPoint</Application>
  <PresentationFormat>Widescreen</PresentationFormat>
  <Paragraphs>162</Paragraphs>
  <Slides>13</Slides>
  <Notes>0</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13</vt:i4>
      </vt:variant>
    </vt:vector>
  </HeadingPairs>
  <TitlesOfParts>
    <vt:vector size="22" baseType="lpstr">
      <vt:lpstr>宋体</vt:lpstr>
      <vt:lpstr>Arial</vt:lpstr>
      <vt:lpstr>Calibri</vt:lpstr>
      <vt:lpstr>Symbol</vt:lpstr>
      <vt:lpstr>Tw Cen MT</vt:lpstr>
      <vt:lpstr>Tw Cen MT Condensed</vt:lpstr>
      <vt:lpstr>Wingdings</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Accoglienza nuovi iscritti</dc:title>
  <dc:subject/>
  <dc:creator>Infanzia</dc:creator>
  <dc:description/>
  <cp:lastModifiedBy>Elisabetta Cortelli</cp:lastModifiedBy>
  <cp:revision>44</cp:revision>
  <dcterms:created xsi:type="dcterms:W3CDTF">2022-09-05T08:09:02Z</dcterms:created>
  <dcterms:modified xsi:type="dcterms:W3CDTF">2024-09-06T13:21:38Z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11</vt:i4>
  </property>
</Properties>
</file>