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50" r:id="rId1"/>
  </p:sldMasterIdLst>
  <p:notesMasterIdLst>
    <p:notesMasterId r:id="rId18"/>
  </p:notesMasterIdLst>
  <p:sldIdLst>
    <p:sldId id="463" r:id="rId2"/>
    <p:sldId id="507" r:id="rId3"/>
    <p:sldId id="508" r:id="rId4"/>
    <p:sldId id="520" r:id="rId5"/>
    <p:sldId id="532" r:id="rId6"/>
    <p:sldId id="521" r:id="rId7"/>
    <p:sldId id="522" r:id="rId8"/>
    <p:sldId id="523" r:id="rId9"/>
    <p:sldId id="524" r:id="rId10"/>
    <p:sldId id="525" r:id="rId11"/>
    <p:sldId id="527" r:id="rId12"/>
    <p:sldId id="528" r:id="rId13"/>
    <p:sldId id="526" r:id="rId14"/>
    <p:sldId id="529" r:id="rId15"/>
    <p:sldId id="530" r:id="rId16"/>
    <p:sldId id="531" r:id="rId17"/>
  </p:sldIdLst>
  <p:sldSz cx="9144000" cy="6858000" type="screen4x3"/>
  <p:notesSz cx="6670675" cy="9929813"/>
  <p:defaultTextStyle>
    <a:defPPr>
      <a:defRPr lang="it-IT"/>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00133A"/>
    <a:srgbClr val="FFFF66"/>
    <a:srgbClr val="FFCC00"/>
    <a:srgbClr val="FF5050"/>
    <a:srgbClr val="FF3300"/>
    <a:srgbClr val="009900"/>
    <a:srgbClr val="FF9900"/>
    <a:srgbClr val="FFFF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Stile medio 4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Stile chiaro 1 - Color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82" d="100"/>
          <a:sy n="82" d="100"/>
        </p:scale>
        <p:origin x="150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90838" cy="496888"/>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it-IT"/>
          </a:p>
        </p:txBody>
      </p:sp>
      <p:sp>
        <p:nvSpPr>
          <p:cNvPr id="3" name="Segnaposto data 2"/>
          <p:cNvSpPr>
            <a:spLocks noGrp="1"/>
          </p:cNvSpPr>
          <p:nvPr>
            <p:ph type="dt" idx="1"/>
          </p:nvPr>
        </p:nvSpPr>
        <p:spPr>
          <a:xfrm>
            <a:off x="3778250" y="0"/>
            <a:ext cx="2890838" cy="496888"/>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9057E279-2F52-4672-BE56-22BF37ADB1E9}" type="datetimeFigureOut">
              <a:rPr lang="it-IT"/>
              <a:pPr>
                <a:defRPr/>
              </a:pPr>
              <a:t>15/02/2024</a:t>
            </a:fld>
            <a:endParaRPr lang="it-IT"/>
          </a:p>
        </p:txBody>
      </p:sp>
      <p:sp>
        <p:nvSpPr>
          <p:cNvPr id="4" name="Segnaposto immagine diapositiva 3"/>
          <p:cNvSpPr>
            <a:spLocks noGrp="1" noRot="1" noChangeAspect="1"/>
          </p:cNvSpPr>
          <p:nvPr>
            <p:ph type="sldImg" idx="2"/>
          </p:nvPr>
        </p:nvSpPr>
        <p:spPr>
          <a:xfrm>
            <a:off x="852488" y="744538"/>
            <a:ext cx="4965700" cy="3724275"/>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66750" y="4716463"/>
            <a:ext cx="5337175" cy="4468812"/>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9431338"/>
            <a:ext cx="2890838" cy="496887"/>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it-IT"/>
          </a:p>
        </p:txBody>
      </p:sp>
      <p:sp>
        <p:nvSpPr>
          <p:cNvPr id="7" name="Segnaposto numero diapositiva 6"/>
          <p:cNvSpPr>
            <a:spLocks noGrp="1"/>
          </p:cNvSpPr>
          <p:nvPr>
            <p:ph type="sldNum" sz="quarter" idx="5"/>
          </p:nvPr>
        </p:nvSpPr>
        <p:spPr>
          <a:xfrm>
            <a:off x="3778250" y="9431338"/>
            <a:ext cx="2890838"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586B7F5-CB7C-4EFC-A0B9-1A4CB0BD8F7E}" type="slidenum">
              <a:rPr lang="it-IT" altLang="it-IT"/>
              <a:pPr>
                <a:defRPr/>
              </a:pPr>
              <a:t>‹N›</a:t>
            </a:fld>
            <a:endParaRPr lang="it-IT" altLang="it-IT"/>
          </a:p>
        </p:txBody>
      </p:sp>
    </p:spTree>
    <p:extLst>
      <p:ext uri="{BB962C8B-B14F-4D97-AF65-F5344CB8AC3E}">
        <p14:creationId xmlns:p14="http://schemas.microsoft.com/office/powerpoint/2010/main" val="31185289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7891"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a:p>
        </p:txBody>
      </p:sp>
      <p:sp>
        <p:nvSpPr>
          <p:cNvPr id="37892" name="Segnaposto numero diapositiva 3"/>
          <p:cNvSpPr>
            <a:spLocks noGrp="1"/>
          </p:cNvSpPr>
          <p:nvPr>
            <p:ph type="sldNum" sz="quarter" idx="5"/>
          </p:nvPr>
        </p:nvSpPr>
        <p:spPr bwMode="auto">
          <a:noFill/>
          <a:ln>
            <a:miter lim="800000"/>
            <a:headEnd/>
            <a:tailEnd/>
          </a:ln>
        </p:spPr>
        <p:txBody>
          <a:bodyPr/>
          <a:lstStyle/>
          <a:p>
            <a:fld id="{5B3BC7CD-9179-4487-97AB-F30331A57D81}" type="slidenum">
              <a:rPr lang="it-IT" altLang="it-IT" smtClean="0"/>
              <a:pPr/>
              <a:t>1</a:t>
            </a:fld>
            <a:endParaRPr lang="it-IT" altLang="it-IT"/>
          </a:p>
        </p:txBody>
      </p:sp>
    </p:spTree>
    <p:extLst>
      <p:ext uri="{BB962C8B-B14F-4D97-AF65-F5344CB8AC3E}">
        <p14:creationId xmlns:p14="http://schemas.microsoft.com/office/powerpoint/2010/main" val="326127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fld id="{636D202F-5EE7-4D0C-91BC-C5940479CAC4}" type="datetime1">
              <a:rPr lang="it-IT" smtClean="0"/>
              <a:pPr>
                <a:defRPr/>
              </a:pPr>
              <a:t>15/02/2024</a:t>
            </a:fld>
            <a:endParaRPr lang="it-IT" dirty="0"/>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9F733499-1C49-4A82-B509-7C3AD042947B}" type="slidenum">
              <a:rPr lang="it-IT" altLang="it-IT" smtClean="0"/>
              <a:pPr>
                <a:defRPr/>
              </a:pPr>
              <a:t>‹N›</a:t>
            </a:fld>
            <a:endParaRPr lang="it-IT" altLang="it-IT"/>
          </a:p>
        </p:txBody>
      </p:sp>
    </p:spTree>
    <p:extLst>
      <p:ext uri="{BB962C8B-B14F-4D97-AF65-F5344CB8AC3E}">
        <p14:creationId xmlns:p14="http://schemas.microsoft.com/office/powerpoint/2010/main" val="885894293"/>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pPr>
              <a:defRPr/>
            </a:pPr>
            <a:fld id="{671801A1-424F-4CBF-9FB2-3315DEA57F75}" type="datetime1">
              <a:rPr lang="it-IT" smtClean="0"/>
              <a:pPr>
                <a:defRPr/>
              </a:pPr>
              <a:t>15/02/2024</a:t>
            </a:fld>
            <a:endParaRPr lang="it-IT" dirty="0"/>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8282972F-B041-4648-AD4A-00F001BE11A3}" type="slidenum">
              <a:rPr lang="it-IT" altLang="it-IT" smtClean="0"/>
              <a:pPr>
                <a:defRPr/>
              </a:pPr>
              <a:t>‹N›</a:t>
            </a:fld>
            <a:endParaRPr lang="it-IT" altLang="it-IT"/>
          </a:p>
        </p:txBody>
      </p:sp>
    </p:spTree>
    <p:extLst>
      <p:ext uri="{BB962C8B-B14F-4D97-AF65-F5344CB8AC3E}">
        <p14:creationId xmlns:p14="http://schemas.microsoft.com/office/powerpoint/2010/main" val="316118769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pPr>
              <a:defRPr/>
            </a:pPr>
            <a:fld id="{671801A1-424F-4CBF-9FB2-3315DEA57F75}" type="datetime1">
              <a:rPr lang="it-IT" smtClean="0"/>
              <a:pPr>
                <a:defRPr/>
              </a:pPr>
              <a:t>15/02/2024</a:t>
            </a:fld>
            <a:endParaRPr lang="it-IT" dirty="0"/>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8282972F-B041-4648-AD4A-00F001BE11A3}" type="slidenum">
              <a:rPr lang="it-IT" altLang="it-IT" smtClean="0"/>
              <a:pPr>
                <a:defRPr/>
              </a:pPr>
              <a:t>‹N›</a:t>
            </a:fld>
            <a:endParaRPr lang="it-IT" alt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7693273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pPr>
              <a:defRPr/>
            </a:pPr>
            <a:fld id="{671801A1-424F-4CBF-9FB2-3315DEA57F75}" type="datetime1">
              <a:rPr lang="it-IT" smtClean="0"/>
              <a:pPr>
                <a:defRPr/>
              </a:pPr>
              <a:t>15/02/2024</a:t>
            </a:fld>
            <a:endParaRPr lang="it-IT" dirty="0"/>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8282972F-B041-4648-AD4A-00F001BE11A3}" type="slidenum">
              <a:rPr lang="it-IT" altLang="it-IT" smtClean="0"/>
              <a:pPr>
                <a:defRPr/>
              </a:pPr>
              <a:t>‹N›</a:t>
            </a:fld>
            <a:endParaRPr lang="it-IT" altLang="it-IT"/>
          </a:p>
        </p:txBody>
      </p:sp>
    </p:spTree>
    <p:extLst>
      <p:ext uri="{BB962C8B-B14F-4D97-AF65-F5344CB8AC3E}">
        <p14:creationId xmlns:p14="http://schemas.microsoft.com/office/powerpoint/2010/main" val="227930503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pPr>
              <a:defRPr/>
            </a:pPr>
            <a:fld id="{671801A1-424F-4CBF-9FB2-3315DEA57F75}" type="datetime1">
              <a:rPr lang="it-IT" smtClean="0"/>
              <a:pPr>
                <a:defRPr/>
              </a:pPr>
              <a:t>15/02/2024</a:t>
            </a:fld>
            <a:endParaRPr lang="it-IT" dirty="0"/>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8282972F-B041-4648-AD4A-00F001BE11A3}" type="slidenum">
              <a:rPr lang="it-IT" altLang="it-IT" smtClean="0"/>
              <a:pPr>
                <a:defRPr/>
              </a:pPr>
              <a:t>‹N›</a:t>
            </a:fld>
            <a:endParaRPr lang="it-IT" alt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6753949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pPr>
              <a:defRPr/>
            </a:pPr>
            <a:fld id="{671801A1-424F-4CBF-9FB2-3315DEA57F75}" type="datetime1">
              <a:rPr lang="it-IT" smtClean="0"/>
              <a:pPr>
                <a:defRPr/>
              </a:pPr>
              <a:t>15/02/2024</a:t>
            </a:fld>
            <a:endParaRPr lang="it-IT" dirty="0"/>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8282972F-B041-4648-AD4A-00F001BE11A3}" type="slidenum">
              <a:rPr lang="it-IT" altLang="it-IT" smtClean="0"/>
              <a:pPr>
                <a:defRPr/>
              </a:pPr>
              <a:t>‹N›</a:t>
            </a:fld>
            <a:endParaRPr lang="it-IT" altLang="it-IT"/>
          </a:p>
        </p:txBody>
      </p:sp>
    </p:spTree>
    <p:extLst>
      <p:ext uri="{BB962C8B-B14F-4D97-AF65-F5344CB8AC3E}">
        <p14:creationId xmlns:p14="http://schemas.microsoft.com/office/powerpoint/2010/main" val="2143811379"/>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fld id="{382B1750-D7AF-4625-8000-EC2F1D94D214}" type="datetime1">
              <a:rPr lang="it-IT" smtClean="0"/>
              <a:pPr>
                <a:defRPr/>
              </a:pPr>
              <a:t>15/02/2024</a:t>
            </a:fld>
            <a:endParaRPr lang="it-IT" dirty="0"/>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188F983F-6F9D-4279-ADD0-27F6AE4F2697}" type="slidenum">
              <a:rPr lang="it-IT" altLang="it-IT" smtClean="0"/>
              <a:pPr>
                <a:defRPr/>
              </a:pPr>
              <a:t>‹N›</a:t>
            </a:fld>
            <a:endParaRPr lang="it-IT" altLang="it-IT"/>
          </a:p>
        </p:txBody>
      </p:sp>
    </p:spTree>
    <p:extLst>
      <p:ext uri="{BB962C8B-B14F-4D97-AF65-F5344CB8AC3E}">
        <p14:creationId xmlns:p14="http://schemas.microsoft.com/office/powerpoint/2010/main" val="127200742"/>
      </p:ext>
    </p:extLst>
  </p:cSld>
  <p:clrMapOvr>
    <a:masterClrMapping/>
  </p:clrMapOvr>
  <p:transition spd="slow">
    <p:randomBar dir="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fld id="{5816AEB8-438F-4115-9339-EA51520BD4CE}" type="datetime1">
              <a:rPr lang="it-IT" smtClean="0"/>
              <a:pPr>
                <a:defRPr/>
              </a:pPr>
              <a:t>15/02/2024</a:t>
            </a:fld>
            <a:endParaRPr lang="it-IT" dirty="0"/>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C16DB777-C29C-4368-8052-649B225A3540}" type="slidenum">
              <a:rPr lang="it-IT" altLang="it-IT" smtClean="0"/>
              <a:pPr>
                <a:defRPr/>
              </a:pPr>
              <a:t>‹N›</a:t>
            </a:fld>
            <a:endParaRPr lang="it-IT" altLang="it-IT"/>
          </a:p>
        </p:txBody>
      </p:sp>
    </p:spTree>
    <p:extLst>
      <p:ext uri="{BB962C8B-B14F-4D97-AF65-F5344CB8AC3E}">
        <p14:creationId xmlns:p14="http://schemas.microsoft.com/office/powerpoint/2010/main" val="2765211628"/>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fld id="{8CCCD87B-5CB1-498A-B074-FA48992EA981}" type="datetime1">
              <a:rPr lang="it-IT" smtClean="0"/>
              <a:pPr>
                <a:defRPr/>
              </a:pPr>
              <a:t>15/02/2024</a:t>
            </a:fld>
            <a:endParaRPr lang="it-IT" dirty="0"/>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74652013-92E7-4D42-85BD-0C0DAEEF1AFC}" type="slidenum">
              <a:rPr lang="it-IT" altLang="it-IT" smtClean="0"/>
              <a:pPr>
                <a:defRPr/>
              </a:pPr>
              <a:t>‹N›</a:t>
            </a:fld>
            <a:endParaRPr lang="it-IT" altLang="it-IT"/>
          </a:p>
        </p:txBody>
      </p:sp>
    </p:spTree>
    <p:extLst>
      <p:ext uri="{BB962C8B-B14F-4D97-AF65-F5344CB8AC3E}">
        <p14:creationId xmlns:p14="http://schemas.microsoft.com/office/powerpoint/2010/main" val="3278386817"/>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pPr>
              <a:defRPr/>
            </a:pPr>
            <a:fld id="{BE7E901A-1D46-41EB-9ED5-4EB29D50DF6A}" type="datetime1">
              <a:rPr lang="it-IT" smtClean="0"/>
              <a:pPr>
                <a:defRPr/>
              </a:pPr>
              <a:t>15/02/2024</a:t>
            </a:fld>
            <a:endParaRPr lang="it-IT" dirty="0"/>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7B495D6C-2AFE-48B4-B491-556195A1D9DE}" type="slidenum">
              <a:rPr lang="it-IT" altLang="it-IT" smtClean="0"/>
              <a:pPr>
                <a:defRPr/>
              </a:pPr>
              <a:t>‹N›</a:t>
            </a:fld>
            <a:endParaRPr lang="it-IT" altLang="it-IT"/>
          </a:p>
        </p:txBody>
      </p:sp>
    </p:spTree>
    <p:extLst>
      <p:ext uri="{BB962C8B-B14F-4D97-AF65-F5344CB8AC3E}">
        <p14:creationId xmlns:p14="http://schemas.microsoft.com/office/powerpoint/2010/main" val="4180072283"/>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pPr>
              <a:defRPr/>
            </a:pPr>
            <a:fld id="{76265169-AD4B-47A9-867B-24076385A8FA}" type="datetime1">
              <a:rPr lang="it-IT" smtClean="0"/>
              <a:pPr>
                <a:defRPr/>
              </a:pPr>
              <a:t>15/02/2024</a:t>
            </a:fld>
            <a:endParaRPr lang="it-IT" dirty="0"/>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05A4A82B-2850-4B73-B8C9-D47F61AE8232}" type="slidenum">
              <a:rPr lang="it-IT" altLang="it-IT" smtClean="0"/>
              <a:pPr>
                <a:defRPr/>
              </a:pPr>
              <a:t>‹N›</a:t>
            </a:fld>
            <a:endParaRPr lang="it-IT" altLang="it-IT"/>
          </a:p>
        </p:txBody>
      </p:sp>
    </p:spTree>
    <p:extLst>
      <p:ext uri="{BB962C8B-B14F-4D97-AF65-F5344CB8AC3E}">
        <p14:creationId xmlns:p14="http://schemas.microsoft.com/office/powerpoint/2010/main" val="2463823004"/>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pPr>
              <a:defRPr/>
            </a:pPr>
            <a:fld id="{ED527A7B-36E8-4D5A-B668-045022F81521}" type="datetime1">
              <a:rPr lang="it-IT" smtClean="0"/>
              <a:pPr>
                <a:defRPr/>
              </a:pPr>
              <a:t>15/02/2024</a:t>
            </a:fld>
            <a:endParaRPr lang="it-IT" dirty="0"/>
          </a:p>
        </p:txBody>
      </p:sp>
      <p:sp>
        <p:nvSpPr>
          <p:cNvPr id="8" name="Footer Placeholder 7"/>
          <p:cNvSpPr>
            <a:spLocks noGrp="1"/>
          </p:cNvSpPr>
          <p:nvPr>
            <p:ph type="ftr" sz="quarter" idx="11"/>
          </p:nvPr>
        </p:nvSpPr>
        <p:spPr/>
        <p:txBody>
          <a:bodyPr/>
          <a:lstStyle/>
          <a:p>
            <a:pPr>
              <a:defRPr/>
            </a:pPr>
            <a:endParaRPr lang="it-IT"/>
          </a:p>
        </p:txBody>
      </p:sp>
      <p:sp>
        <p:nvSpPr>
          <p:cNvPr id="9" name="Slide Number Placeholder 8"/>
          <p:cNvSpPr>
            <a:spLocks noGrp="1"/>
          </p:cNvSpPr>
          <p:nvPr>
            <p:ph type="sldNum" sz="quarter" idx="12"/>
          </p:nvPr>
        </p:nvSpPr>
        <p:spPr/>
        <p:txBody>
          <a:bodyPr/>
          <a:lstStyle/>
          <a:p>
            <a:pPr>
              <a:defRPr/>
            </a:pPr>
            <a:fld id="{3175DDC8-6D62-4637-A4F6-02085AB0FDBF}" type="slidenum">
              <a:rPr lang="it-IT" altLang="it-IT" smtClean="0"/>
              <a:pPr>
                <a:defRPr/>
              </a:pPr>
              <a:t>‹N›</a:t>
            </a:fld>
            <a:endParaRPr lang="it-IT" altLang="it-IT"/>
          </a:p>
        </p:txBody>
      </p:sp>
    </p:spTree>
    <p:extLst>
      <p:ext uri="{BB962C8B-B14F-4D97-AF65-F5344CB8AC3E}">
        <p14:creationId xmlns:p14="http://schemas.microsoft.com/office/powerpoint/2010/main" val="3891720806"/>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pPr>
              <a:defRPr/>
            </a:pPr>
            <a:fld id="{6FB9EE6E-A6A8-4617-985A-54834C4984A1}" type="datetime1">
              <a:rPr lang="it-IT" smtClean="0"/>
              <a:pPr>
                <a:defRPr/>
              </a:pPr>
              <a:t>15/02/2024</a:t>
            </a:fld>
            <a:endParaRPr lang="it-IT" dirty="0"/>
          </a:p>
        </p:txBody>
      </p:sp>
      <p:sp>
        <p:nvSpPr>
          <p:cNvPr id="4" name="Footer Placeholder 3"/>
          <p:cNvSpPr>
            <a:spLocks noGrp="1"/>
          </p:cNvSpPr>
          <p:nvPr>
            <p:ph type="ftr" sz="quarter" idx="11"/>
          </p:nvPr>
        </p:nvSpPr>
        <p:spPr/>
        <p:txBody>
          <a:bodyPr/>
          <a:lstStyle/>
          <a:p>
            <a:pPr>
              <a:defRPr/>
            </a:pPr>
            <a:endParaRPr lang="it-IT"/>
          </a:p>
        </p:txBody>
      </p:sp>
      <p:sp>
        <p:nvSpPr>
          <p:cNvPr id="5" name="Slide Number Placeholder 4"/>
          <p:cNvSpPr>
            <a:spLocks noGrp="1"/>
          </p:cNvSpPr>
          <p:nvPr>
            <p:ph type="sldNum" sz="quarter" idx="12"/>
          </p:nvPr>
        </p:nvSpPr>
        <p:spPr/>
        <p:txBody>
          <a:bodyPr/>
          <a:lstStyle/>
          <a:p>
            <a:pPr>
              <a:defRPr/>
            </a:pPr>
            <a:fld id="{ACCC6B49-4238-4479-99A3-73D0349176DA}" type="slidenum">
              <a:rPr lang="it-IT" altLang="it-IT" smtClean="0"/>
              <a:pPr>
                <a:defRPr/>
              </a:pPr>
              <a:t>‹N›</a:t>
            </a:fld>
            <a:endParaRPr lang="it-IT" altLang="it-IT"/>
          </a:p>
        </p:txBody>
      </p:sp>
    </p:spTree>
    <p:extLst>
      <p:ext uri="{BB962C8B-B14F-4D97-AF65-F5344CB8AC3E}">
        <p14:creationId xmlns:p14="http://schemas.microsoft.com/office/powerpoint/2010/main" val="3101529374"/>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DB40F43-8ADB-42BC-96CD-793E977AEF65}" type="datetime1">
              <a:rPr lang="it-IT" smtClean="0"/>
              <a:pPr>
                <a:defRPr/>
              </a:pPr>
              <a:t>15/02/2024</a:t>
            </a:fld>
            <a:endParaRPr lang="it-IT" dirty="0"/>
          </a:p>
        </p:txBody>
      </p:sp>
      <p:sp>
        <p:nvSpPr>
          <p:cNvPr id="3" name="Footer Placeholder 2"/>
          <p:cNvSpPr>
            <a:spLocks noGrp="1"/>
          </p:cNvSpPr>
          <p:nvPr>
            <p:ph type="ftr" sz="quarter" idx="11"/>
          </p:nvPr>
        </p:nvSpPr>
        <p:spPr/>
        <p:txBody>
          <a:bodyPr/>
          <a:lstStyle/>
          <a:p>
            <a:pPr>
              <a:defRPr/>
            </a:pPr>
            <a:endParaRPr lang="it-IT"/>
          </a:p>
        </p:txBody>
      </p:sp>
      <p:sp>
        <p:nvSpPr>
          <p:cNvPr id="4" name="Slide Number Placeholder 3"/>
          <p:cNvSpPr>
            <a:spLocks noGrp="1"/>
          </p:cNvSpPr>
          <p:nvPr>
            <p:ph type="sldNum" sz="quarter" idx="12"/>
          </p:nvPr>
        </p:nvSpPr>
        <p:spPr/>
        <p:txBody>
          <a:bodyPr/>
          <a:lstStyle/>
          <a:p>
            <a:pPr>
              <a:defRPr/>
            </a:pPr>
            <a:fld id="{4AD454BE-B3B0-45A0-9ADC-68F3C24FD84C}" type="slidenum">
              <a:rPr lang="it-IT" altLang="it-IT" smtClean="0"/>
              <a:pPr>
                <a:defRPr/>
              </a:pPr>
              <a:t>‹N›</a:t>
            </a:fld>
            <a:endParaRPr lang="it-IT" altLang="it-IT"/>
          </a:p>
        </p:txBody>
      </p:sp>
    </p:spTree>
    <p:extLst>
      <p:ext uri="{BB962C8B-B14F-4D97-AF65-F5344CB8AC3E}">
        <p14:creationId xmlns:p14="http://schemas.microsoft.com/office/powerpoint/2010/main" val="2008184685"/>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a:t>Fare clic per modificare lo stile del titolo</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Date Placeholder 4"/>
          <p:cNvSpPr>
            <a:spLocks noGrp="1"/>
          </p:cNvSpPr>
          <p:nvPr>
            <p:ph type="dt" sz="half" idx="10"/>
          </p:nvPr>
        </p:nvSpPr>
        <p:spPr/>
        <p:txBody>
          <a:bodyPr/>
          <a:lstStyle/>
          <a:p>
            <a:pPr>
              <a:defRPr/>
            </a:pPr>
            <a:fld id="{7A34482B-58E4-48F5-BA77-550D928DC74D}" type="datetime1">
              <a:rPr lang="it-IT" smtClean="0"/>
              <a:pPr>
                <a:defRPr/>
              </a:pPr>
              <a:t>15/02/2024</a:t>
            </a:fld>
            <a:endParaRPr lang="it-IT" dirty="0"/>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EF99A4B7-28DB-4EDD-A597-DCCBC1D7F906}" type="slidenum">
              <a:rPr lang="it-IT" altLang="it-IT" smtClean="0"/>
              <a:pPr>
                <a:defRPr/>
              </a:pPr>
              <a:t>‹N›</a:t>
            </a:fld>
            <a:endParaRPr lang="it-IT" altLang="it-IT"/>
          </a:p>
        </p:txBody>
      </p:sp>
    </p:spTree>
    <p:extLst>
      <p:ext uri="{BB962C8B-B14F-4D97-AF65-F5344CB8AC3E}">
        <p14:creationId xmlns:p14="http://schemas.microsoft.com/office/powerpoint/2010/main" val="3085694171"/>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pPr>
              <a:defRPr/>
            </a:pPr>
            <a:fld id="{A5A51197-2881-4C86-91D4-3626FDF18588}" type="datetime1">
              <a:rPr lang="it-IT" smtClean="0"/>
              <a:pPr>
                <a:defRPr/>
              </a:pPr>
              <a:t>15/02/2024</a:t>
            </a:fld>
            <a:endParaRPr lang="it-IT" dirty="0"/>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A913F958-66DD-4271-A607-BEDEAE4226F8}" type="slidenum">
              <a:rPr lang="it-IT" altLang="it-IT" smtClean="0"/>
              <a:pPr>
                <a:defRPr/>
              </a:pPr>
              <a:t>‹N›</a:t>
            </a:fld>
            <a:endParaRPr lang="it-IT" altLang="it-IT"/>
          </a:p>
        </p:txBody>
      </p:sp>
    </p:spTree>
    <p:extLst>
      <p:ext uri="{BB962C8B-B14F-4D97-AF65-F5344CB8AC3E}">
        <p14:creationId xmlns:p14="http://schemas.microsoft.com/office/powerpoint/2010/main" val="4127605068"/>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671801A1-424F-4CBF-9FB2-3315DEA57F75}" type="datetime1">
              <a:rPr lang="it-IT" smtClean="0"/>
              <a:pPr>
                <a:defRPr/>
              </a:pPr>
              <a:t>15/02/2024</a:t>
            </a:fld>
            <a:endParaRPr lang="it-IT"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8282972F-B041-4648-AD4A-00F001BE11A3}" type="slidenum">
              <a:rPr lang="it-IT" altLang="it-IT" smtClean="0"/>
              <a:pPr>
                <a:defRPr/>
              </a:pPr>
              <a:t>‹N›</a:t>
            </a:fld>
            <a:endParaRPr lang="it-IT" altLang="it-IT"/>
          </a:p>
        </p:txBody>
      </p:sp>
    </p:spTree>
    <p:extLst>
      <p:ext uri="{BB962C8B-B14F-4D97-AF65-F5344CB8AC3E}">
        <p14:creationId xmlns:p14="http://schemas.microsoft.com/office/powerpoint/2010/main" val="1401186061"/>
      </p:ext>
    </p:extLst>
  </p:cSld>
  <p:clrMap bg1="lt1" tx1="dk1" bg2="lt2" tx2="dk2" accent1="accent1" accent2="accent2" accent3="accent3" accent4="accent4" accent5="accent5" accent6="accent6" hlink="hlink" folHlink="folHlink"/>
  <p:sldLayoutIdLst>
    <p:sldLayoutId id="2147484251" r:id="rId1"/>
    <p:sldLayoutId id="2147484252" r:id="rId2"/>
    <p:sldLayoutId id="2147484253" r:id="rId3"/>
    <p:sldLayoutId id="2147484254" r:id="rId4"/>
    <p:sldLayoutId id="2147484255" r:id="rId5"/>
    <p:sldLayoutId id="2147484256" r:id="rId6"/>
    <p:sldLayoutId id="2147484257" r:id="rId7"/>
    <p:sldLayoutId id="2147484258" r:id="rId8"/>
    <p:sldLayoutId id="2147484259" r:id="rId9"/>
    <p:sldLayoutId id="2147484260" r:id="rId10"/>
    <p:sldLayoutId id="2147484261" r:id="rId11"/>
    <p:sldLayoutId id="2147484262" r:id="rId12"/>
    <p:sldLayoutId id="2147484263" r:id="rId13"/>
    <p:sldLayoutId id="2147484264" r:id="rId14"/>
    <p:sldLayoutId id="2147484265" r:id="rId15"/>
    <p:sldLayoutId id="2147484266" r:id="rId16"/>
  </p:sldLayoutIdLst>
  <p:transition spd="slow">
    <p:randomBar dir="vert"/>
  </p:transition>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iur.gov.i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Immagine 7" descr="UILSCUOLARUA_250px.png"/>
          <p:cNvPicPr>
            <a:picLocks noChangeAspect="1"/>
          </p:cNvPicPr>
          <p:nvPr/>
        </p:nvPicPr>
        <p:blipFill>
          <a:blip r:embed="rId3" cstate="print"/>
          <a:srcRect/>
          <a:stretch>
            <a:fillRect/>
          </a:stretch>
        </p:blipFill>
        <p:spPr bwMode="auto">
          <a:xfrm>
            <a:off x="323528" y="5813386"/>
            <a:ext cx="1977008" cy="593102"/>
          </a:xfrm>
          <a:prstGeom prst="rect">
            <a:avLst/>
          </a:prstGeom>
          <a:noFill/>
          <a:ln w="9525">
            <a:noFill/>
            <a:miter lim="800000"/>
            <a:headEnd/>
            <a:tailEnd/>
          </a:ln>
        </p:spPr>
      </p:pic>
      <p:sp>
        <p:nvSpPr>
          <p:cNvPr id="4" name="Segnaposto numero diapositiva 3"/>
          <p:cNvSpPr>
            <a:spLocks noGrp="1"/>
          </p:cNvSpPr>
          <p:nvPr>
            <p:ph type="sldNum" sz="quarter" idx="12"/>
          </p:nvPr>
        </p:nvSpPr>
        <p:spPr/>
        <p:txBody>
          <a:bodyPr/>
          <a:lstStyle/>
          <a:p>
            <a:pPr>
              <a:defRPr/>
            </a:pPr>
            <a:fld id="{9F733499-1C49-4A82-B509-7C3AD042947B}" type="slidenum">
              <a:rPr lang="it-IT" altLang="it-IT" smtClean="0"/>
              <a:pPr>
                <a:defRPr/>
              </a:pPr>
              <a:t>1</a:t>
            </a:fld>
            <a:endParaRPr lang="it-IT" altLang="it-IT"/>
          </a:p>
        </p:txBody>
      </p:sp>
      <p:sp>
        <p:nvSpPr>
          <p:cNvPr id="2" name="CasellaDiTesto 1">
            <a:extLst>
              <a:ext uri="{FF2B5EF4-FFF2-40B4-BE49-F238E27FC236}">
                <a16:creationId xmlns:a16="http://schemas.microsoft.com/office/drawing/2014/main" id="{D9B6B72B-B0DA-477C-BC19-68CA816F8790}"/>
              </a:ext>
            </a:extLst>
          </p:cNvPr>
          <p:cNvSpPr txBox="1"/>
          <p:nvPr/>
        </p:nvSpPr>
        <p:spPr>
          <a:xfrm>
            <a:off x="3419872" y="5589240"/>
            <a:ext cx="4896544" cy="584775"/>
          </a:xfrm>
          <a:prstGeom prst="rect">
            <a:avLst/>
          </a:prstGeom>
          <a:gradFill flip="none" rotWithShape="1">
            <a:gsLst>
              <a:gs pos="78500">
                <a:schemeClr val="tx2">
                  <a:lumMod val="40000"/>
                  <a:lumOff val="60000"/>
                </a:schemeClr>
              </a:gs>
              <a:gs pos="15000">
                <a:schemeClr val="accent1">
                  <a:lumMod val="45000"/>
                  <a:lumOff val="55000"/>
                </a:schemeClr>
              </a:gs>
            </a:gsLst>
            <a:path path="rect">
              <a:fillToRect l="100000" t="100000"/>
            </a:path>
            <a:tileRect r="-100000" b="-100000"/>
          </a:gradFill>
        </p:spPr>
        <p:txBody>
          <a:bodyPr wrap="square" rtlCol="0">
            <a:spAutoFit/>
          </a:bodyPr>
          <a:lstStyle/>
          <a:p>
            <a:pPr algn="ctr"/>
            <a:r>
              <a:rPr lang="it-IT" sz="3200" b="1" dirty="0">
                <a:ln w="6600">
                  <a:solidFill>
                    <a:schemeClr val="accent2"/>
                  </a:solidFill>
                  <a:prstDash val="solid"/>
                </a:ln>
                <a:solidFill>
                  <a:srgbClr val="FFFFFF"/>
                </a:solidFill>
                <a:effectLst>
                  <a:outerShdw dist="38100" dir="2700000" algn="tl" rotWithShape="0">
                    <a:schemeClr val="accent2"/>
                  </a:outerShdw>
                </a:effectLst>
              </a:rPr>
              <a:t>14 febbraio 2024</a:t>
            </a:r>
          </a:p>
        </p:txBody>
      </p:sp>
      <p:sp>
        <p:nvSpPr>
          <p:cNvPr id="3" name="CasellaDiTesto 2"/>
          <p:cNvSpPr txBox="1"/>
          <p:nvPr/>
        </p:nvSpPr>
        <p:spPr>
          <a:xfrm>
            <a:off x="2051721" y="3140968"/>
            <a:ext cx="6442200" cy="954107"/>
          </a:xfrm>
          <a:prstGeom prst="rect">
            <a:avLst/>
          </a:prstGeom>
          <a:noFill/>
        </p:spPr>
        <p:txBody>
          <a:bodyPr wrap="square" rtlCol="0">
            <a:spAutoFit/>
          </a:bodyPr>
          <a:lstStyle/>
          <a:p>
            <a:r>
              <a:rPr lang="it-IT" sz="2800" b="1" dirty="0">
                <a:ln w="6600">
                  <a:solidFill>
                    <a:schemeClr val="accent2"/>
                  </a:solidFill>
                  <a:prstDash val="solid"/>
                </a:ln>
                <a:solidFill>
                  <a:srgbClr val="0070C0"/>
                </a:solidFill>
                <a:effectLst>
                  <a:outerShdw dist="38100" dir="2700000" algn="tl" rotWithShape="0">
                    <a:schemeClr val="accent2"/>
                  </a:outerShdw>
                </a:effectLst>
              </a:rPr>
              <a:t>Riapertura GPS – GAE</a:t>
            </a:r>
          </a:p>
          <a:p>
            <a:endParaRPr lang="it-IT" sz="2800" b="1" dirty="0">
              <a:ln w="6600">
                <a:solidFill>
                  <a:schemeClr val="accent2"/>
                </a:solidFill>
                <a:prstDash val="solid"/>
              </a:ln>
              <a:solidFill>
                <a:srgbClr val="0070C0"/>
              </a:solidFill>
              <a:effectLst>
                <a:outerShdw dist="38100" dir="2700000" algn="tl" rotWithShape="0">
                  <a:schemeClr val="accent2"/>
                </a:outerShdw>
              </a:effectLst>
            </a:endParaRPr>
          </a:p>
        </p:txBody>
      </p:sp>
      <p:sp>
        <p:nvSpPr>
          <p:cNvPr id="8" name="Rettangolo 7"/>
          <p:cNvSpPr/>
          <p:nvPr/>
        </p:nvSpPr>
        <p:spPr>
          <a:xfrm>
            <a:off x="3491880" y="164833"/>
            <a:ext cx="5184576" cy="2585323"/>
          </a:xfrm>
          <a:prstGeom prst="rect">
            <a:avLst/>
          </a:prstGeom>
          <a:noFill/>
        </p:spPr>
        <p:txBody>
          <a:bodyPr wrap="square" lIns="91440" tIns="45720" rIns="91440" bIns="45720">
            <a:spAutoFit/>
            <a:scene3d>
              <a:camera prst="orthographicFront"/>
              <a:lightRig rig="threePt" dir="t"/>
            </a:scene3d>
            <a:sp3d extrusionH="57150">
              <a:bevelT w="38100" h="38100"/>
            </a:sp3d>
          </a:bodyPr>
          <a:lstStyle/>
          <a:p>
            <a:pPr algn="ctr"/>
            <a:r>
              <a:rPr lang="it-IT" sz="5400" b="1" dirty="0">
                <a:ln w="6600">
                  <a:solidFill>
                    <a:schemeClr val="accent2"/>
                  </a:solidFill>
                  <a:prstDash val="solid"/>
                </a:ln>
                <a:solidFill>
                  <a:srgbClr val="0070C0"/>
                </a:solidFill>
                <a:effectLst>
                  <a:outerShdw blurRad="330200" dist="38100" dir="9120000" algn="tl" rotWithShape="0">
                    <a:srgbClr val="0070C0">
                      <a:alpha val="51000"/>
                    </a:srgbClr>
                  </a:outerShdw>
                </a:effectLst>
              </a:rPr>
              <a:t>ASSEMBLEA REGIONALE TOSCANA</a:t>
            </a:r>
          </a:p>
        </p:txBody>
      </p:sp>
    </p:spTree>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7504" y="1916832"/>
            <a:ext cx="8496944" cy="6595182"/>
          </a:xfrm>
        </p:spPr>
        <p:txBody>
          <a:bodyPr>
            <a:noAutofit/>
          </a:bodyPr>
          <a:lstStyle/>
          <a:p>
            <a:pPr algn="just">
              <a:spcAft>
                <a:spcPts val="800"/>
              </a:spcAft>
              <a:buFont typeface="Wingdings" panose="05000000000000000000" pitchFamily="2" charset="2"/>
              <a:buChar char="ü"/>
            </a:pPr>
            <a:r>
              <a:rPr lang="it-IT"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Nessuna trasparenza </a:t>
            </a:r>
            <a:r>
              <a:rPr lang="it-IT"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nella pubblicazione delle disponibilità</a:t>
            </a:r>
          </a:p>
          <a:p>
            <a:pPr algn="just">
              <a:spcAft>
                <a:spcPts val="800"/>
              </a:spcAft>
              <a:buFont typeface="Wingdings" panose="05000000000000000000" pitchFamily="2" charset="2"/>
              <a:buChar char="ü"/>
            </a:pPr>
            <a:r>
              <a:rPr lang="it-IT"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Nessuna possibilità di nomina anche nei turni successivi</a:t>
            </a:r>
          </a:p>
          <a:p>
            <a:pPr algn="just">
              <a:spcAft>
                <a:spcPts val="800"/>
              </a:spcAft>
              <a:buFont typeface="Wingdings" panose="05000000000000000000" pitchFamily="2" charset="2"/>
              <a:buChar char="ü"/>
            </a:pPr>
            <a:r>
              <a:rPr lang="it-IT"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Divieto di frazionamento </a:t>
            </a:r>
            <a:r>
              <a:rPr lang="it-IT"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di un posto intero per permettere il completamento orario </a:t>
            </a:r>
            <a:r>
              <a:rPr lang="it-IT"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(una palese violazione dell’art. 40 comma 7 del CCNL 2007, ancora in vigore),  </a:t>
            </a:r>
            <a:endParaRPr lang="it-IT"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buFont typeface="Wingdings" panose="05000000000000000000" pitchFamily="2" charset="2"/>
              <a:buChar char="ü"/>
            </a:pPr>
            <a:r>
              <a:rPr lang="it-IT"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Divieto di presentare la domanda di interpello </a:t>
            </a:r>
            <a:r>
              <a:rPr lang="it-IT"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in altra provincia, se presenti nelle GPS, </a:t>
            </a:r>
            <a:r>
              <a:rPr lang="it-IT"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per i posti comuni</a:t>
            </a:r>
          </a:p>
          <a:p>
            <a:pPr algn="just">
              <a:spcAft>
                <a:spcPts val="800"/>
              </a:spcAft>
              <a:buFont typeface="Wingdings" panose="05000000000000000000" pitchFamily="2" charset="2"/>
              <a:buChar char="ü"/>
            </a:pPr>
            <a:r>
              <a:rPr lang="it-IT"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Nessuna modifica </a:t>
            </a:r>
            <a:r>
              <a:rPr lang="it-IT"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per quanto riguarda le </a:t>
            </a:r>
            <a:r>
              <a:rPr lang="it-IT"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sanzioni</a:t>
            </a:r>
            <a:r>
              <a:rPr lang="it-IT"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da applicare in caso di abbandono o rinuncia ad una supplenza. </a:t>
            </a:r>
          </a:p>
          <a:p>
            <a:pPr algn="just">
              <a:spcAft>
                <a:spcPts val="800"/>
              </a:spcAft>
              <a:buFont typeface="Wingdings" panose="05000000000000000000" pitchFamily="2" charset="2"/>
              <a:buChar char="ü"/>
            </a:pPr>
            <a:endParaRPr lang="it-IT"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buFont typeface="Wingdings" panose="05000000000000000000" pitchFamily="2" charset="2"/>
              <a:buChar char="ü"/>
            </a:pPr>
            <a:endParaRPr lang="it-IT"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p:cNvSpPr>
            <a:spLocks noGrp="1"/>
          </p:cNvSpPr>
          <p:nvPr>
            <p:ph type="sldNum" sz="quarter" idx="12"/>
          </p:nvPr>
        </p:nvSpPr>
        <p:spPr/>
        <p:txBody>
          <a:bodyPr/>
          <a:lstStyle/>
          <a:p>
            <a:pPr>
              <a:defRPr/>
            </a:pPr>
            <a:fld id="{74652013-92E7-4D42-85BD-0C0DAEEF1AFC}" type="slidenum">
              <a:rPr lang="it-IT" altLang="it-IT" smtClean="0"/>
              <a:pPr>
                <a:defRPr/>
              </a:pPr>
              <a:t>10</a:t>
            </a:fld>
            <a:endParaRPr lang="it-IT" altLang="it-IT"/>
          </a:p>
        </p:txBody>
      </p:sp>
      <p:sp>
        <p:nvSpPr>
          <p:cNvPr id="5" name="Titolo 1"/>
          <p:cNvSpPr txBox="1">
            <a:spLocks/>
          </p:cNvSpPr>
          <p:nvPr/>
        </p:nvSpPr>
        <p:spPr>
          <a:xfrm>
            <a:off x="755576" y="260648"/>
            <a:ext cx="7429499" cy="1656184"/>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it-IT" sz="4000" b="1" dirty="0">
                <a:ln w="22225">
                  <a:solidFill>
                    <a:schemeClr val="accent2"/>
                  </a:solidFill>
                  <a:prstDash val="solid"/>
                </a:ln>
                <a:solidFill>
                  <a:srgbClr val="0070C0"/>
                </a:solidFill>
              </a:rPr>
              <a:t>PRESENTAZIONE DELLE DOMANDE GPS</a:t>
            </a:r>
          </a:p>
          <a:p>
            <a:pPr algn="ctr" fontAlgn="auto">
              <a:spcAft>
                <a:spcPts val="0"/>
              </a:spcAft>
            </a:pPr>
            <a:r>
              <a:rPr lang="it-IT" sz="4000" b="1" dirty="0">
                <a:ln w="22225">
                  <a:solidFill>
                    <a:schemeClr val="accent2"/>
                  </a:solidFill>
                  <a:prstDash val="solid"/>
                </a:ln>
                <a:solidFill>
                  <a:srgbClr val="0070C0"/>
                </a:solidFill>
              </a:rPr>
              <a:t> </a:t>
            </a:r>
            <a:r>
              <a:rPr lang="it-IT" sz="2400" b="1" dirty="0">
                <a:ln w="22225">
                  <a:solidFill>
                    <a:schemeClr val="accent2"/>
                  </a:solidFill>
                  <a:prstDash val="solid"/>
                </a:ln>
                <a:solidFill>
                  <a:srgbClr val="0070C0"/>
                </a:solidFill>
              </a:rPr>
              <a:t>Biennio 2024/2025 – 2025/2026</a:t>
            </a:r>
          </a:p>
          <a:p>
            <a:pPr algn="ctr" fontAlgn="auto">
              <a:spcAft>
                <a:spcPts val="0"/>
              </a:spcAft>
            </a:pPr>
            <a:endParaRPr lang="it-IT" sz="2400" b="1" dirty="0">
              <a:ln w="22225">
                <a:solidFill>
                  <a:schemeClr val="accent2"/>
                </a:solidFill>
                <a:prstDash val="solid"/>
              </a:ln>
              <a:solidFill>
                <a:srgbClr val="0070C0"/>
              </a:solidFill>
            </a:endParaRPr>
          </a:p>
          <a:p>
            <a:pPr algn="ctr" fontAlgn="auto">
              <a:spcAft>
                <a:spcPts val="0"/>
              </a:spcAft>
            </a:pPr>
            <a:r>
              <a:rPr lang="it-IT" sz="3700" b="1" dirty="0">
                <a:ln w="22225">
                  <a:solidFill>
                    <a:schemeClr val="accent2"/>
                  </a:solidFill>
                  <a:prstDash val="solid"/>
                </a:ln>
                <a:solidFill>
                  <a:srgbClr val="0070C0"/>
                </a:solidFill>
              </a:rPr>
              <a:t>CRITICITA’ EVIDENZIATE DALLA UIL SCUOLA</a:t>
            </a:r>
          </a:p>
          <a:p>
            <a:pPr algn="ctr" fontAlgn="auto">
              <a:spcAft>
                <a:spcPts val="0"/>
              </a:spcAft>
            </a:pPr>
            <a:endParaRPr lang="it-IT" b="1" dirty="0">
              <a:ln w="22225">
                <a:solidFill>
                  <a:schemeClr val="accent2"/>
                </a:solidFill>
                <a:prstDash val="solid"/>
              </a:ln>
              <a:solidFill>
                <a:srgbClr val="0070C0"/>
              </a:solidFill>
            </a:endParaRPr>
          </a:p>
        </p:txBody>
      </p:sp>
      <p:pic>
        <p:nvPicPr>
          <p:cNvPr id="6" name="Immagine 5"/>
          <p:cNvPicPr>
            <a:picLocks noChangeAspect="1"/>
          </p:cNvPicPr>
          <p:nvPr/>
        </p:nvPicPr>
        <p:blipFill>
          <a:blip r:embed="rId2"/>
          <a:stretch>
            <a:fillRect/>
          </a:stretch>
        </p:blipFill>
        <p:spPr>
          <a:xfrm>
            <a:off x="3737896" y="6266637"/>
            <a:ext cx="1975275" cy="591363"/>
          </a:xfrm>
          <a:prstGeom prst="rect">
            <a:avLst/>
          </a:prstGeom>
        </p:spPr>
      </p:pic>
    </p:spTree>
    <p:extLst>
      <p:ext uri="{BB962C8B-B14F-4D97-AF65-F5344CB8AC3E}">
        <p14:creationId xmlns:p14="http://schemas.microsoft.com/office/powerpoint/2010/main" val="3051911139"/>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21853" y="1772816"/>
            <a:ext cx="8496944" cy="6595182"/>
          </a:xfrm>
        </p:spPr>
        <p:txBody>
          <a:bodyPr>
            <a:noAutofit/>
          </a:bodyPr>
          <a:lstStyle/>
          <a:p>
            <a:pPr algn="just">
              <a:spcAft>
                <a:spcPts val="800"/>
              </a:spcAft>
              <a:buFont typeface="Wingdings" panose="05000000000000000000" pitchFamily="2" charset="2"/>
              <a:buChar char="ü"/>
            </a:pP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SIAMO CONTRARI a qualsiasi norma che blocchi i docenti precari su supplenze di sostegno , Continuiamo a sostenere che l’urgenza è quella di </a:t>
            </a:r>
            <a:r>
              <a:rPr lang="it-IT"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aprire più corsi universitari specializzanti sul sostegno </a:t>
            </a: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e </a:t>
            </a:r>
            <a:r>
              <a:rPr lang="it-IT"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autorizzare il contingente delle immissioni in ruolo pari al fabbisogno</a:t>
            </a: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p>
          <a:p>
            <a:pPr algn="just">
              <a:spcAft>
                <a:spcPts val="800"/>
              </a:spcAft>
              <a:buFont typeface="Wingdings" panose="05000000000000000000" pitchFamily="2" charset="2"/>
              <a:buChar char="ü"/>
            </a:pP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Sul fronte delle assunzioni, invece, bisogna </a:t>
            </a:r>
            <a:r>
              <a:rPr lang="it-IT"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considerare le GPS di I fascia come ulteriore canale di assunzione in ruolo </a:t>
            </a: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in cui è inserito personale già abilitato su posto comune o specializzato sul sostegno. </a:t>
            </a:r>
          </a:p>
          <a:p>
            <a:pPr algn="just">
              <a:spcAft>
                <a:spcPts val="800"/>
              </a:spcAft>
              <a:buFont typeface="Wingdings" panose="05000000000000000000" pitchFamily="2" charset="2"/>
              <a:buChar char="ü"/>
            </a:pP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DA SEMPRE chiediamo la </a:t>
            </a:r>
            <a:r>
              <a:rPr lang="it-IT"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trasformazione dell’intero organico di fatto in organico di diritto soprattutto per i posti di sostegno</a:t>
            </a: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che permetterebbe non solo di assumere il personale precario su tutti i posti vacanti ma soprattutto eviterebbe un numero esorbitante di supplenti che non garantiscono la continuità didattica.</a:t>
            </a:r>
          </a:p>
          <a:p>
            <a:pPr algn="just">
              <a:spcAft>
                <a:spcPts val="800"/>
              </a:spcAft>
              <a:buFont typeface="Wingdings" panose="05000000000000000000" pitchFamily="2" charset="2"/>
              <a:buChar char="ü"/>
            </a:pPr>
            <a:endPar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buFont typeface="Wingdings" panose="05000000000000000000" pitchFamily="2" charset="2"/>
              <a:buChar char="ü"/>
            </a:pPr>
            <a:endPar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p:cNvSpPr>
            <a:spLocks noGrp="1"/>
          </p:cNvSpPr>
          <p:nvPr>
            <p:ph type="sldNum" sz="quarter" idx="12"/>
          </p:nvPr>
        </p:nvSpPr>
        <p:spPr/>
        <p:txBody>
          <a:bodyPr/>
          <a:lstStyle/>
          <a:p>
            <a:pPr>
              <a:defRPr/>
            </a:pPr>
            <a:fld id="{74652013-92E7-4D42-85BD-0C0DAEEF1AFC}" type="slidenum">
              <a:rPr lang="it-IT" altLang="it-IT" smtClean="0"/>
              <a:pPr>
                <a:defRPr/>
              </a:pPr>
              <a:t>11</a:t>
            </a:fld>
            <a:endParaRPr lang="it-IT" altLang="it-IT"/>
          </a:p>
        </p:txBody>
      </p:sp>
      <p:sp>
        <p:nvSpPr>
          <p:cNvPr id="5" name="Titolo 1"/>
          <p:cNvSpPr txBox="1">
            <a:spLocks/>
          </p:cNvSpPr>
          <p:nvPr/>
        </p:nvSpPr>
        <p:spPr>
          <a:xfrm>
            <a:off x="755576" y="260648"/>
            <a:ext cx="7429499" cy="1656184"/>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it-IT" sz="4000" b="1" dirty="0">
                <a:ln w="22225">
                  <a:solidFill>
                    <a:schemeClr val="accent2"/>
                  </a:solidFill>
                  <a:prstDash val="solid"/>
                </a:ln>
                <a:solidFill>
                  <a:srgbClr val="0070C0"/>
                </a:solidFill>
              </a:rPr>
              <a:t>PRESENTAZIONE DELLE DOMANDE GPS</a:t>
            </a:r>
          </a:p>
          <a:p>
            <a:pPr algn="ctr" fontAlgn="auto">
              <a:spcAft>
                <a:spcPts val="0"/>
              </a:spcAft>
            </a:pPr>
            <a:r>
              <a:rPr lang="it-IT" sz="4000" b="1" dirty="0">
                <a:ln w="22225">
                  <a:solidFill>
                    <a:schemeClr val="accent2"/>
                  </a:solidFill>
                  <a:prstDash val="solid"/>
                </a:ln>
                <a:solidFill>
                  <a:srgbClr val="0070C0"/>
                </a:solidFill>
              </a:rPr>
              <a:t> </a:t>
            </a:r>
            <a:r>
              <a:rPr lang="it-IT" sz="2400" b="1" dirty="0">
                <a:ln w="22225">
                  <a:solidFill>
                    <a:schemeClr val="accent2"/>
                  </a:solidFill>
                  <a:prstDash val="solid"/>
                </a:ln>
                <a:solidFill>
                  <a:srgbClr val="0070C0"/>
                </a:solidFill>
              </a:rPr>
              <a:t>Biennio 2024/2025 – 2025/2026</a:t>
            </a:r>
          </a:p>
          <a:p>
            <a:pPr algn="ctr" fontAlgn="auto">
              <a:spcAft>
                <a:spcPts val="0"/>
              </a:spcAft>
            </a:pPr>
            <a:endParaRPr lang="it-IT" sz="2400" b="1" dirty="0">
              <a:ln w="22225">
                <a:solidFill>
                  <a:schemeClr val="accent2"/>
                </a:solidFill>
                <a:prstDash val="solid"/>
              </a:ln>
              <a:solidFill>
                <a:srgbClr val="0070C0"/>
              </a:solidFill>
            </a:endParaRPr>
          </a:p>
          <a:p>
            <a:pPr algn="ctr" fontAlgn="auto">
              <a:spcAft>
                <a:spcPts val="0"/>
              </a:spcAft>
            </a:pPr>
            <a:r>
              <a:rPr lang="it-IT" sz="3700" b="1" dirty="0">
                <a:ln w="22225">
                  <a:solidFill>
                    <a:schemeClr val="accent2"/>
                  </a:solidFill>
                  <a:prstDash val="solid"/>
                </a:ln>
                <a:solidFill>
                  <a:srgbClr val="0070C0"/>
                </a:solidFill>
              </a:rPr>
              <a:t>CRITICITA’ EVIDENZIATE DALLA UIL SCUOLA</a:t>
            </a:r>
          </a:p>
          <a:p>
            <a:pPr algn="ctr" fontAlgn="auto">
              <a:spcAft>
                <a:spcPts val="0"/>
              </a:spcAft>
            </a:pPr>
            <a:endParaRPr lang="it-IT" b="1" dirty="0">
              <a:ln w="22225">
                <a:solidFill>
                  <a:schemeClr val="accent2"/>
                </a:solidFill>
                <a:prstDash val="solid"/>
              </a:ln>
              <a:solidFill>
                <a:srgbClr val="0070C0"/>
              </a:solidFill>
            </a:endParaRPr>
          </a:p>
        </p:txBody>
      </p:sp>
      <p:pic>
        <p:nvPicPr>
          <p:cNvPr id="6" name="Immagine 5"/>
          <p:cNvPicPr>
            <a:picLocks noChangeAspect="1"/>
          </p:cNvPicPr>
          <p:nvPr/>
        </p:nvPicPr>
        <p:blipFill>
          <a:blip r:embed="rId2"/>
          <a:stretch>
            <a:fillRect/>
          </a:stretch>
        </p:blipFill>
        <p:spPr>
          <a:xfrm>
            <a:off x="3737896" y="6266637"/>
            <a:ext cx="1975275" cy="591363"/>
          </a:xfrm>
          <a:prstGeom prst="rect">
            <a:avLst/>
          </a:prstGeom>
        </p:spPr>
      </p:pic>
    </p:spTree>
    <p:extLst>
      <p:ext uri="{BB962C8B-B14F-4D97-AF65-F5344CB8AC3E}">
        <p14:creationId xmlns:p14="http://schemas.microsoft.com/office/powerpoint/2010/main" val="1298752553"/>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1556792"/>
            <a:ext cx="8496944" cy="6595182"/>
          </a:xfrm>
        </p:spPr>
        <p:txBody>
          <a:bodyPr>
            <a:noAutofit/>
          </a:bodyPr>
          <a:lstStyle/>
          <a:p>
            <a:pPr algn="just">
              <a:lnSpc>
                <a:spcPct val="150000"/>
              </a:lnSpc>
              <a:spcAft>
                <a:spcPts val="800"/>
              </a:spcAft>
              <a:buFont typeface="Wingdings" panose="05000000000000000000" pitchFamily="2" charset="2"/>
              <a:buChar char="ü"/>
            </a:pPr>
            <a:r>
              <a:rPr lang="it-IT"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 partire </a:t>
            </a:r>
            <a:r>
              <a:rPr lang="it-IT" sz="2400" b="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dall’a.s.</a:t>
            </a:r>
            <a:r>
              <a:rPr lang="it-IT"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2024/25, i docenti di ruolo potranno produrre domanda di supplenza per altro grado, classe di concorso o tipologia di posto solo per l’orario intero. </a:t>
            </a:r>
          </a:p>
          <a:p>
            <a:pPr algn="just">
              <a:lnSpc>
                <a:spcPct val="150000"/>
              </a:lnSpc>
              <a:spcAft>
                <a:spcPts val="800"/>
              </a:spcAft>
              <a:buFont typeface="Wingdings" panose="05000000000000000000" pitchFamily="2" charset="2"/>
              <a:buChar char="ü"/>
            </a:pPr>
            <a:r>
              <a:rPr lang="it-IT"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Con l’entrata in vigore del nuovo CCNL 2019/21 è, infatti, preclusa loro la possibilità di indicare nella domanda gli spezzoni orari.</a:t>
            </a:r>
          </a:p>
        </p:txBody>
      </p:sp>
      <p:sp>
        <p:nvSpPr>
          <p:cNvPr id="4" name="Segnaposto numero diapositiva 3"/>
          <p:cNvSpPr>
            <a:spLocks noGrp="1"/>
          </p:cNvSpPr>
          <p:nvPr>
            <p:ph type="sldNum" sz="quarter" idx="12"/>
          </p:nvPr>
        </p:nvSpPr>
        <p:spPr/>
        <p:txBody>
          <a:bodyPr/>
          <a:lstStyle/>
          <a:p>
            <a:pPr>
              <a:defRPr/>
            </a:pPr>
            <a:fld id="{74652013-92E7-4D42-85BD-0C0DAEEF1AFC}" type="slidenum">
              <a:rPr lang="it-IT" altLang="it-IT" smtClean="0"/>
              <a:pPr>
                <a:defRPr/>
              </a:pPr>
              <a:t>12</a:t>
            </a:fld>
            <a:endParaRPr lang="it-IT" altLang="it-IT"/>
          </a:p>
        </p:txBody>
      </p:sp>
      <p:sp>
        <p:nvSpPr>
          <p:cNvPr id="5" name="Titolo 1"/>
          <p:cNvSpPr txBox="1">
            <a:spLocks/>
          </p:cNvSpPr>
          <p:nvPr/>
        </p:nvSpPr>
        <p:spPr>
          <a:xfrm>
            <a:off x="755576" y="260648"/>
            <a:ext cx="7429499" cy="1656184"/>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it-IT" sz="4000" b="1" dirty="0">
                <a:ln w="22225">
                  <a:solidFill>
                    <a:schemeClr val="accent2"/>
                  </a:solidFill>
                  <a:prstDash val="solid"/>
                </a:ln>
                <a:solidFill>
                  <a:srgbClr val="0070C0"/>
                </a:solidFill>
              </a:rPr>
              <a:t>PRESENTAZIONE DELLE DOMANDE GPS</a:t>
            </a:r>
          </a:p>
          <a:p>
            <a:pPr algn="ctr" fontAlgn="auto">
              <a:spcAft>
                <a:spcPts val="0"/>
              </a:spcAft>
            </a:pPr>
            <a:r>
              <a:rPr lang="it-IT" sz="4000" b="1" dirty="0">
                <a:ln w="22225">
                  <a:solidFill>
                    <a:schemeClr val="accent2"/>
                  </a:solidFill>
                  <a:prstDash val="solid"/>
                </a:ln>
                <a:solidFill>
                  <a:srgbClr val="0070C0"/>
                </a:solidFill>
              </a:rPr>
              <a:t> </a:t>
            </a:r>
            <a:r>
              <a:rPr lang="it-IT" sz="2400" b="1" dirty="0">
                <a:ln w="22225">
                  <a:solidFill>
                    <a:schemeClr val="accent2"/>
                  </a:solidFill>
                  <a:prstDash val="solid"/>
                </a:ln>
                <a:solidFill>
                  <a:srgbClr val="0070C0"/>
                </a:solidFill>
              </a:rPr>
              <a:t>Biennio 2024/2025 – 2025/2026</a:t>
            </a:r>
          </a:p>
          <a:p>
            <a:pPr algn="ctr" fontAlgn="auto">
              <a:spcAft>
                <a:spcPts val="0"/>
              </a:spcAft>
            </a:pPr>
            <a:endParaRPr lang="it-IT" sz="2400" b="1" dirty="0">
              <a:ln w="22225">
                <a:solidFill>
                  <a:schemeClr val="accent2"/>
                </a:solidFill>
                <a:prstDash val="solid"/>
              </a:ln>
              <a:solidFill>
                <a:srgbClr val="0070C0"/>
              </a:solidFill>
            </a:endParaRPr>
          </a:p>
          <a:p>
            <a:pPr algn="ctr" fontAlgn="auto">
              <a:spcAft>
                <a:spcPts val="0"/>
              </a:spcAft>
            </a:pPr>
            <a:r>
              <a:rPr lang="it-IT" sz="3700" b="1" dirty="0">
                <a:ln w="22225">
                  <a:solidFill>
                    <a:schemeClr val="accent2"/>
                  </a:solidFill>
                  <a:prstDash val="solid"/>
                </a:ln>
                <a:solidFill>
                  <a:srgbClr val="0070C0"/>
                </a:solidFill>
              </a:rPr>
              <a:t>PERSONALE DI RUOLO E SUPPLENZA</a:t>
            </a:r>
          </a:p>
          <a:p>
            <a:pPr algn="ctr" fontAlgn="auto">
              <a:spcAft>
                <a:spcPts val="0"/>
              </a:spcAft>
            </a:pPr>
            <a:endParaRPr lang="it-IT" b="1" dirty="0">
              <a:ln w="22225">
                <a:solidFill>
                  <a:schemeClr val="accent2"/>
                </a:solidFill>
                <a:prstDash val="solid"/>
              </a:ln>
              <a:solidFill>
                <a:srgbClr val="0070C0"/>
              </a:solidFill>
            </a:endParaRPr>
          </a:p>
        </p:txBody>
      </p:sp>
      <p:pic>
        <p:nvPicPr>
          <p:cNvPr id="6" name="Immagine 5"/>
          <p:cNvPicPr>
            <a:picLocks noChangeAspect="1"/>
          </p:cNvPicPr>
          <p:nvPr/>
        </p:nvPicPr>
        <p:blipFill>
          <a:blip r:embed="rId2"/>
          <a:stretch>
            <a:fillRect/>
          </a:stretch>
        </p:blipFill>
        <p:spPr>
          <a:xfrm>
            <a:off x="3737896" y="6266637"/>
            <a:ext cx="1975275" cy="591363"/>
          </a:xfrm>
          <a:prstGeom prst="rect">
            <a:avLst/>
          </a:prstGeom>
        </p:spPr>
      </p:pic>
    </p:spTree>
    <p:extLst>
      <p:ext uri="{BB962C8B-B14F-4D97-AF65-F5344CB8AC3E}">
        <p14:creationId xmlns:p14="http://schemas.microsoft.com/office/powerpoint/2010/main" val="1169010459"/>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1556792"/>
            <a:ext cx="8496944" cy="6595182"/>
          </a:xfrm>
        </p:spPr>
        <p:txBody>
          <a:bodyPr>
            <a:noAutofit/>
          </a:bodyPr>
          <a:lstStyle/>
          <a:p>
            <a:pPr algn="just">
              <a:spcAft>
                <a:spcPts val="800"/>
              </a:spcAft>
              <a:buFont typeface="Wingdings" panose="05000000000000000000" pitchFamily="2" charset="2"/>
              <a:buChar char="ü"/>
            </a:pPr>
            <a:r>
              <a:rPr lang="it-IT"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Le GRADUATORIE AD ESAURIMENTO (GAE) sono graduatorie provinciali di docenti già abilitati chiuse a nuovi inserimenti e possono prevedere solo aggiornamenti.</a:t>
            </a:r>
          </a:p>
          <a:p>
            <a:pPr algn="just">
              <a:spcAft>
                <a:spcPts val="800"/>
              </a:spcAft>
              <a:buFont typeface="Wingdings" panose="05000000000000000000" pitchFamily="2" charset="2"/>
              <a:buChar char="ü"/>
            </a:pPr>
            <a:r>
              <a:rPr lang="it-IT"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Istituite nel 2006 per combattere il precariato, sono così chiamate perché andranno ad esaurirsi col tempo, quando gli iscritti saranno tutti assunti in ruolo.</a:t>
            </a:r>
          </a:p>
          <a:p>
            <a:pPr algn="just">
              <a:spcAft>
                <a:spcPts val="800"/>
              </a:spcAft>
              <a:buFont typeface="Wingdings" panose="05000000000000000000" pitchFamily="2" charset="2"/>
              <a:buChar char="ü"/>
            </a:pPr>
            <a:r>
              <a:rPr lang="it-IT"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Annualmente il 50% dei posti conferibili viene assegnato agli iscritti in GAE.</a:t>
            </a:r>
          </a:p>
          <a:p>
            <a:pPr algn="just">
              <a:spcAft>
                <a:spcPts val="800"/>
              </a:spcAft>
              <a:buFont typeface="Wingdings" panose="05000000000000000000" pitchFamily="2" charset="2"/>
              <a:buChar char="ü"/>
            </a:pPr>
            <a:r>
              <a:rPr lang="it-IT"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Gli iscritti in GAE che non vengono assunti in ruolo concorrono, prima degli aspiranti presenti in GPS, per ricevere convocazioni a tempo determinato.</a:t>
            </a:r>
          </a:p>
        </p:txBody>
      </p:sp>
      <p:sp>
        <p:nvSpPr>
          <p:cNvPr id="4" name="Segnaposto numero diapositiva 3"/>
          <p:cNvSpPr>
            <a:spLocks noGrp="1"/>
          </p:cNvSpPr>
          <p:nvPr>
            <p:ph type="sldNum" sz="quarter" idx="12"/>
          </p:nvPr>
        </p:nvSpPr>
        <p:spPr/>
        <p:txBody>
          <a:bodyPr/>
          <a:lstStyle/>
          <a:p>
            <a:pPr>
              <a:defRPr/>
            </a:pPr>
            <a:fld id="{74652013-92E7-4D42-85BD-0C0DAEEF1AFC}" type="slidenum">
              <a:rPr lang="it-IT" altLang="it-IT" smtClean="0"/>
              <a:pPr>
                <a:defRPr/>
              </a:pPr>
              <a:t>13</a:t>
            </a:fld>
            <a:endParaRPr lang="it-IT" altLang="it-IT"/>
          </a:p>
        </p:txBody>
      </p:sp>
      <p:sp>
        <p:nvSpPr>
          <p:cNvPr id="5" name="Titolo 1"/>
          <p:cNvSpPr txBox="1">
            <a:spLocks/>
          </p:cNvSpPr>
          <p:nvPr/>
        </p:nvSpPr>
        <p:spPr>
          <a:xfrm>
            <a:off x="755576" y="260648"/>
            <a:ext cx="7429499" cy="1656184"/>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it-IT" sz="3300" b="1" dirty="0">
                <a:ln w="22225">
                  <a:solidFill>
                    <a:schemeClr val="accent2"/>
                  </a:solidFill>
                  <a:prstDash val="solid"/>
                </a:ln>
                <a:solidFill>
                  <a:srgbClr val="0070C0"/>
                </a:solidFill>
              </a:rPr>
              <a:t>PRESENTAZIONE DELLE DOMANDE GAE</a:t>
            </a:r>
          </a:p>
          <a:p>
            <a:pPr algn="ctr" fontAlgn="auto">
              <a:spcAft>
                <a:spcPts val="0"/>
              </a:spcAft>
            </a:pPr>
            <a:r>
              <a:rPr lang="it-IT" sz="4000" b="1" dirty="0">
                <a:ln w="22225">
                  <a:solidFill>
                    <a:schemeClr val="accent2"/>
                  </a:solidFill>
                  <a:prstDash val="solid"/>
                </a:ln>
                <a:solidFill>
                  <a:srgbClr val="0070C0"/>
                </a:solidFill>
              </a:rPr>
              <a:t> </a:t>
            </a:r>
            <a:r>
              <a:rPr lang="it-IT" sz="2400" b="1" dirty="0">
                <a:ln w="22225">
                  <a:solidFill>
                    <a:schemeClr val="accent2"/>
                  </a:solidFill>
                  <a:prstDash val="solid"/>
                </a:ln>
                <a:solidFill>
                  <a:srgbClr val="0070C0"/>
                </a:solidFill>
              </a:rPr>
              <a:t>TRIENNIO 2024/2025 – 2025/2026 – 2026/2027</a:t>
            </a:r>
          </a:p>
          <a:p>
            <a:pPr algn="ctr" fontAlgn="auto">
              <a:spcAft>
                <a:spcPts val="0"/>
              </a:spcAft>
            </a:pPr>
            <a:endParaRPr lang="it-IT" sz="2400" b="1" dirty="0">
              <a:ln w="22225">
                <a:solidFill>
                  <a:schemeClr val="accent2"/>
                </a:solidFill>
                <a:prstDash val="solid"/>
              </a:ln>
              <a:solidFill>
                <a:srgbClr val="0070C0"/>
              </a:solidFill>
            </a:endParaRPr>
          </a:p>
          <a:p>
            <a:pPr algn="ctr" fontAlgn="auto">
              <a:spcAft>
                <a:spcPts val="0"/>
              </a:spcAft>
            </a:pPr>
            <a:endParaRPr lang="it-IT" b="1" dirty="0">
              <a:ln w="22225">
                <a:solidFill>
                  <a:schemeClr val="accent2"/>
                </a:solidFill>
                <a:prstDash val="solid"/>
              </a:ln>
              <a:solidFill>
                <a:srgbClr val="0070C0"/>
              </a:solidFill>
            </a:endParaRPr>
          </a:p>
        </p:txBody>
      </p:sp>
      <p:pic>
        <p:nvPicPr>
          <p:cNvPr id="6" name="Immagine 5"/>
          <p:cNvPicPr>
            <a:picLocks noChangeAspect="1"/>
          </p:cNvPicPr>
          <p:nvPr/>
        </p:nvPicPr>
        <p:blipFill>
          <a:blip r:embed="rId2"/>
          <a:stretch>
            <a:fillRect/>
          </a:stretch>
        </p:blipFill>
        <p:spPr>
          <a:xfrm>
            <a:off x="3737896" y="6266637"/>
            <a:ext cx="1975275" cy="591363"/>
          </a:xfrm>
          <a:prstGeom prst="rect">
            <a:avLst/>
          </a:prstGeom>
        </p:spPr>
      </p:pic>
    </p:spTree>
    <p:extLst>
      <p:ext uri="{BB962C8B-B14F-4D97-AF65-F5344CB8AC3E}">
        <p14:creationId xmlns:p14="http://schemas.microsoft.com/office/powerpoint/2010/main" val="1635305613"/>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21853" y="1772816"/>
            <a:ext cx="8496944" cy="6595182"/>
          </a:xfrm>
        </p:spPr>
        <p:txBody>
          <a:bodyPr>
            <a:noAutofit/>
          </a:bodyPr>
          <a:lstStyle/>
          <a:p>
            <a:pPr algn="just">
              <a:spcAft>
                <a:spcPts val="800"/>
              </a:spcAft>
              <a:buFont typeface="Wingdings" panose="05000000000000000000" pitchFamily="2" charset="2"/>
              <a:buChar char="ü"/>
            </a:pP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Il personale docente ed educativo, inserito a pieno titolo o con riserva in </a:t>
            </a:r>
            <a:r>
              <a:rPr lang="it-IT" sz="2000" b="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Gae</a:t>
            </a: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può chiedere:</a:t>
            </a:r>
          </a:p>
          <a:p>
            <a:pPr algn="just">
              <a:spcAft>
                <a:spcPts val="800"/>
              </a:spcAft>
              <a:buFont typeface="Wingdings" panose="05000000000000000000" pitchFamily="2" charset="2"/>
              <a:buChar char="ü"/>
            </a:pP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	l’aggiornamento del punteggio con cui è inserito in graduatoria;</a:t>
            </a:r>
          </a:p>
          <a:p>
            <a:pPr algn="just">
              <a:spcAft>
                <a:spcPts val="800"/>
              </a:spcAft>
              <a:buFont typeface="Wingdings" panose="05000000000000000000" pitchFamily="2" charset="2"/>
              <a:buChar char="ü"/>
            </a:pP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b)	il reinserimento in graduatoria, con il recupero del punteggio maturato all’atto della cancellazione per non aver presentato domanda di permanenza e/o aggiornamento precedentemente;</a:t>
            </a:r>
          </a:p>
          <a:p>
            <a:pPr algn="just">
              <a:spcAft>
                <a:spcPts val="800"/>
              </a:spcAft>
              <a:buFont typeface="Wingdings" panose="05000000000000000000" pitchFamily="2" charset="2"/>
              <a:buChar char="ü"/>
            </a:pP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c)	la permanenza in graduatoria a pieno titolo o con riserva o lo scioglimento della stessa. La mancata presentazione della domanda comporta la cancellazione dalla graduatoria per gli anni scolastici successivi. </a:t>
            </a:r>
          </a:p>
          <a:p>
            <a:pPr algn="just">
              <a:spcAft>
                <a:spcPts val="800"/>
              </a:spcAft>
              <a:buFont typeface="Wingdings" panose="05000000000000000000" pitchFamily="2" charset="2"/>
              <a:buChar char="ü"/>
            </a:pP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d)	il trasferimento da una provincia ad un’altra mantenendo il punteggio eventualmente aggiornato.</a:t>
            </a:r>
          </a:p>
        </p:txBody>
      </p:sp>
      <p:sp>
        <p:nvSpPr>
          <p:cNvPr id="4" name="Segnaposto numero diapositiva 3"/>
          <p:cNvSpPr>
            <a:spLocks noGrp="1"/>
          </p:cNvSpPr>
          <p:nvPr>
            <p:ph type="sldNum" sz="quarter" idx="12"/>
          </p:nvPr>
        </p:nvSpPr>
        <p:spPr/>
        <p:txBody>
          <a:bodyPr/>
          <a:lstStyle/>
          <a:p>
            <a:pPr>
              <a:defRPr/>
            </a:pPr>
            <a:fld id="{74652013-92E7-4D42-85BD-0C0DAEEF1AFC}" type="slidenum">
              <a:rPr lang="it-IT" altLang="it-IT" smtClean="0"/>
              <a:pPr>
                <a:defRPr/>
              </a:pPr>
              <a:t>14</a:t>
            </a:fld>
            <a:endParaRPr lang="it-IT" altLang="it-IT"/>
          </a:p>
        </p:txBody>
      </p:sp>
      <p:sp>
        <p:nvSpPr>
          <p:cNvPr id="5" name="Titolo 1"/>
          <p:cNvSpPr txBox="1">
            <a:spLocks/>
          </p:cNvSpPr>
          <p:nvPr/>
        </p:nvSpPr>
        <p:spPr>
          <a:xfrm>
            <a:off x="755576" y="260648"/>
            <a:ext cx="7429499" cy="1656184"/>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it-IT" sz="3300" b="1" dirty="0">
                <a:ln w="22225">
                  <a:solidFill>
                    <a:schemeClr val="accent2"/>
                  </a:solidFill>
                  <a:prstDash val="solid"/>
                </a:ln>
                <a:solidFill>
                  <a:srgbClr val="0070C0"/>
                </a:solidFill>
              </a:rPr>
              <a:t>PRESENTAZIONE DELLE DOMANDE GAE</a:t>
            </a:r>
          </a:p>
          <a:p>
            <a:pPr algn="ctr" fontAlgn="auto">
              <a:spcAft>
                <a:spcPts val="0"/>
              </a:spcAft>
            </a:pPr>
            <a:r>
              <a:rPr lang="it-IT" sz="4000" b="1" dirty="0">
                <a:ln w="22225">
                  <a:solidFill>
                    <a:schemeClr val="accent2"/>
                  </a:solidFill>
                  <a:prstDash val="solid"/>
                </a:ln>
                <a:solidFill>
                  <a:srgbClr val="0070C0"/>
                </a:solidFill>
              </a:rPr>
              <a:t> </a:t>
            </a:r>
            <a:r>
              <a:rPr lang="it-IT" sz="2400" b="1" dirty="0">
                <a:ln w="22225">
                  <a:solidFill>
                    <a:schemeClr val="accent2"/>
                  </a:solidFill>
                  <a:prstDash val="solid"/>
                </a:ln>
                <a:solidFill>
                  <a:srgbClr val="0070C0"/>
                </a:solidFill>
              </a:rPr>
              <a:t>TRIENNIO 2024/2025 – 2025/2026 – 2026/2027 OPERAZIONI POSSIBILI </a:t>
            </a:r>
          </a:p>
          <a:p>
            <a:pPr algn="ctr" fontAlgn="auto">
              <a:spcAft>
                <a:spcPts val="0"/>
              </a:spcAft>
            </a:pPr>
            <a:endParaRPr lang="it-IT" sz="2400" b="1" dirty="0">
              <a:ln w="22225">
                <a:solidFill>
                  <a:schemeClr val="accent2"/>
                </a:solidFill>
                <a:prstDash val="solid"/>
              </a:ln>
              <a:solidFill>
                <a:srgbClr val="0070C0"/>
              </a:solidFill>
            </a:endParaRPr>
          </a:p>
          <a:p>
            <a:pPr algn="ctr" fontAlgn="auto">
              <a:spcAft>
                <a:spcPts val="0"/>
              </a:spcAft>
            </a:pPr>
            <a:endParaRPr lang="it-IT" sz="2400" b="1" dirty="0">
              <a:ln w="22225">
                <a:solidFill>
                  <a:schemeClr val="accent2"/>
                </a:solidFill>
                <a:prstDash val="solid"/>
              </a:ln>
              <a:solidFill>
                <a:srgbClr val="0070C0"/>
              </a:solidFill>
            </a:endParaRPr>
          </a:p>
          <a:p>
            <a:pPr algn="ctr" fontAlgn="auto">
              <a:spcAft>
                <a:spcPts val="0"/>
              </a:spcAft>
            </a:pPr>
            <a:endParaRPr lang="it-IT" b="1" dirty="0">
              <a:ln w="22225">
                <a:solidFill>
                  <a:schemeClr val="accent2"/>
                </a:solidFill>
                <a:prstDash val="solid"/>
              </a:ln>
              <a:solidFill>
                <a:srgbClr val="0070C0"/>
              </a:solidFill>
            </a:endParaRPr>
          </a:p>
        </p:txBody>
      </p:sp>
      <p:pic>
        <p:nvPicPr>
          <p:cNvPr id="6" name="Immagine 5"/>
          <p:cNvPicPr>
            <a:picLocks noChangeAspect="1"/>
          </p:cNvPicPr>
          <p:nvPr/>
        </p:nvPicPr>
        <p:blipFill>
          <a:blip r:embed="rId2"/>
          <a:stretch>
            <a:fillRect/>
          </a:stretch>
        </p:blipFill>
        <p:spPr>
          <a:xfrm>
            <a:off x="3737896" y="6266637"/>
            <a:ext cx="1975275" cy="591363"/>
          </a:xfrm>
          <a:prstGeom prst="rect">
            <a:avLst/>
          </a:prstGeom>
        </p:spPr>
      </p:pic>
    </p:spTree>
    <p:extLst>
      <p:ext uri="{BB962C8B-B14F-4D97-AF65-F5344CB8AC3E}">
        <p14:creationId xmlns:p14="http://schemas.microsoft.com/office/powerpoint/2010/main" val="1908952310"/>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1772816"/>
            <a:ext cx="8496944" cy="6595182"/>
          </a:xfrm>
        </p:spPr>
        <p:txBody>
          <a:bodyPr>
            <a:noAutofit/>
          </a:bodyPr>
          <a:lstStyle/>
          <a:p>
            <a:pPr algn="just">
              <a:spcAft>
                <a:spcPts val="800"/>
              </a:spcAft>
              <a:buFont typeface="Wingdings" panose="05000000000000000000" pitchFamily="2" charset="2"/>
              <a:buChar char="ü"/>
            </a:pP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Gli aspiranti che, alla data di scadenza della presentazione delle domande, siano in possesso del titolo di specializzazione potranno chiedere l’inserimento nei corrispondenti posti di sostegno per tutti i gradi di istruzione per i quali siano inseriti nelle </a:t>
            </a:r>
            <a:r>
              <a:rPr lang="it-IT" sz="2000" b="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GaE</a:t>
            </a: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e per i quali sia stato conseguito il titolo di specializzazione.</a:t>
            </a:r>
          </a:p>
          <a:p>
            <a:pPr algn="just">
              <a:spcAft>
                <a:spcPts val="800"/>
              </a:spcAft>
              <a:buFont typeface="Wingdings" panose="05000000000000000000" pitchFamily="2" charset="2"/>
              <a:buChar char="ü"/>
            </a:pP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Gli aspiranti che conseguiranno il titolo di specializzazione entro il mese di giugno 2024 e  che avranno in corso di riconoscimento, alla data di scadenza delle istanze di aggiornamento delle </a:t>
            </a:r>
            <a:r>
              <a:rPr lang="it-IT" sz="2000" b="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GaE</a:t>
            </a: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il titolo di specializzazione sul sostegno conseguito all’estero, avranno la possibilità di inserimento con riserva negli elenchi di sostegno dei docenti. </a:t>
            </a:r>
          </a:p>
        </p:txBody>
      </p:sp>
      <p:sp>
        <p:nvSpPr>
          <p:cNvPr id="4" name="Segnaposto numero diapositiva 3"/>
          <p:cNvSpPr>
            <a:spLocks noGrp="1"/>
          </p:cNvSpPr>
          <p:nvPr>
            <p:ph type="sldNum" sz="quarter" idx="12"/>
          </p:nvPr>
        </p:nvSpPr>
        <p:spPr/>
        <p:txBody>
          <a:bodyPr/>
          <a:lstStyle/>
          <a:p>
            <a:pPr>
              <a:defRPr/>
            </a:pPr>
            <a:fld id="{74652013-92E7-4D42-85BD-0C0DAEEF1AFC}" type="slidenum">
              <a:rPr lang="it-IT" altLang="it-IT" smtClean="0"/>
              <a:pPr>
                <a:defRPr/>
              </a:pPr>
              <a:t>15</a:t>
            </a:fld>
            <a:endParaRPr lang="it-IT" altLang="it-IT"/>
          </a:p>
        </p:txBody>
      </p:sp>
      <p:sp>
        <p:nvSpPr>
          <p:cNvPr id="5" name="Titolo 1"/>
          <p:cNvSpPr txBox="1">
            <a:spLocks/>
          </p:cNvSpPr>
          <p:nvPr/>
        </p:nvSpPr>
        <p:spPr>
          <a:xfrm>
            <a:off x="755576" y="260648"/>
            <a:ext cx="7429499" cy="1512168"/>
          </a:xfrm>
          <a:prstGeom prst="rect">
            <a:avLst/>
          </a:prstGeom>
        </p:spPr>
        <p:txBody>
          <a:bodyPr vert="horz" lIns="91440" tIns="45720" rIns="91440" bIns="45720" rtlCol="0" anchor="t">
            <a:normAutofit fontScale="97500"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it-IT" sz="3300" b="1" dirty="0">
                <a:ln w="22225">
                  <a:solidFill>
                    <a:schemeClr val="accent2"/>
                  </a:solidFill>
                  <a:prstDash val="solid"/>
                </a:ln>
                <a:solidFill>
                  <a:srgbClr val="0070C0"/>
                </a:solidFill>
              </a:rPr>
              <a:t>PRESENTAZIONE DELLE DOMANDE GAE</a:t>
            </a:r>
          </a:p>
          <a:p>
            <a:pPr algn="ctr" fontAlgn="auto">
              <a:spcAft>
                <a:spcPts val="0"/>
              </a:spcAft>
            </a:pPr>
            <a:r>
              <a:rPr lang="it-IT" sz="4000" b="1" dirty="0">
                <a:ln w="22225">
                  <a:solidFill>
                    <a:schemeClr val="accent2"/>
                  </a:solidFill>
                  <a:prstDash val="solid"/>
                </a:ln>
                <a:solidFill>
                  <a:srgbClr val="0070C0"/>
                </a:solidFill>
              </a:rPr>
              <a:t> </a:t>
            </a:r>
            <a:r>
              <a:rPr lang="it-IT" sz="2400" b="1" dirty="0">
                <a:ln w="22225">
                  <a:solidFill>
                    <a:schemeClr val="accent2"/>
                  </a:solidFill>
                  <a:prstDash val="solid"/>
                </a:ln>
                <a:solidFill>
                  <a:srgbClr val="0070C0"/>
                </a:solidFill>
              </a:rPr>
              <a:t>TRIENNIO 2024/2025 – 2025/2026 – 2026/2027 POSTI SI SOSTEGNO</a:t>
            </a:r>
          </a:p>
          <a:p>
            <a:pPr algn="ctr" fontAlgn="auto">
              <a:spcAft>
                <a:spcPts val="0"/>
              </a:spcAft>
            </a:pPr>
            <a:endParaRPr lang="it-IT" sz="2400" b="1" dirty="0">
              <a:ln w="22225">
                <a:solidFill>
                  <a:schemeClr val="accent2"/>
                </a:solidFill>
                <a:prstDash val="solid"/>
              </a:ln>
              <a:solidFill>
                <a:srgbClr val="0070C0"/>
              </a:solidFill>
            </a:endParaRPr>
          </a:p>
          <a:p>
            <a:pPr algn="ctr" fontAlgn="auto">
              <a:spcAft>
                <a:spcPts val="0"/>
              </a:spcAft>
            </a:pPr>
            <a:endParaRPr lang="it-IT" sz="2400" b="1" dirty="0">
              <a:ln w="22225">
                <a:solidFill>
                  <a:schemeClr val="accent2"/>
                </a:solidFill>
                <a:prstDash val="solid"/>
              </a:ln>
              <a:solidFill>
                <a:srgbClr val="0070C0"/>
              </a:solidFill>
            </a:endParaRPr>
          </a:p>
          <a:p>
            <a:pPr algn="ctr" fontAlgn="auto">
              <a:spcAft>
                <a:spcPts val="0"/>
              </a:spcAft>
            </a:pPr>
            <a:endParaRPr lang="it-IT" b="1" dirty="0">
              <a:ln w="22225">
                <a:solidFill>
                  <a:schemeClr val="accent2"/>
                </a:solidFill>
                <a:prstDash val="solid"/>
              </a:ln>
              <a:solidFill>
                <a:srgbClr val="0070C0"/>
              </a:solidFill>
            </a:endParaRPr>
          </a:p>
        </p:txBody>
      </p:sp>
      <p:pic>
        <p:nvPicPr>
          <p:cNvPr id="6" name="Immagine 5"/>
          <p:cNvPicPr>
            <a:picLocks noChangeAspect="1"/>
          </p:cNvPicPr>
          <p:nvPr/>
        </p:nvPicPr>
        <p:blipFill>
          <a:blip r:embed="rId2"/>
          <a:stretch>
            <a:fillRect/>
          </a:stretch>
        </p:blipFill>
        <p:spPr>
          <a:xfrm>
            <a:off x="3737896" y="6266637"/>
            <a:ext cx="1975275" cy="591363"/>
          </a:xfrm>
          <a:prstGeom prst="rect">
            <a:avLst/>
          </a:prstGeom>
        </p:spPr>
      </p:pic>
    </p:spTree>
    <p:extLst>
      <p:ext uri="{BB962C8B-B14F-4D97-AF65-F5344CB8AC3E}">
        <p14:creationId xmlns:p14="http://schemas.microsoft.com/office/powerpoint/2010/main" val="1285694935"/>
      </p:ext>
    </p:extLst>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7504" y="1535977"/>
            <a:ext cx="8496944" cy="6595182"/>
          </a:xfrm>
        </p:spPr>
        <p:txBody>
          <a:bodyPr>
            <a:noAutofit/>
          </a:bodyPr>
          <a:lstStyle/>
          <a:p>
            <a:pPr algn="just">
              <a:spcAft>
                <a:spcPts val="800"/>
              </a:spcAft>
              <a:buFont typeface="Wingdings" panose="05000000000000000000" pitchFamily="2" charset="2"/>
              <a:buChar char="ü"/>
            </a:pP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it-IT" sz="2300" b="1" dirty="0">
                <a:ln w="22225">
                  <a:solidFill>
                    <a:schemeClr val="accent2"/>
                  </a:solidFill>
                  <a:prstDash val="solid"/>
                </a:ln>
                <a:solidFill>
                  <a:srgbClr val="0070C0"/>
                </a:solidFill>
                <a:latin typeface="+mj-lt"/>
                <a:ea typeface="+mj-ea"/>
                <a:cs typeface="+mj-cs"/>
              </a:rPr>
              <a:t>PRIMA FASCIA DELLE GRADUATORIE DI ISTITUTO</a:t>
            </a:r>
          </a:p>
          <a:p>
            <a:pPr algn="just">
              <a:spcAft>
                <a:spcPts val="800"/>
              </a:spcAft>
              <a:buFont typeface="Wingdings" panose="05000000000000000000" pitchFamily="2" charset="2"/>
              <a:buChar char="ü"/>
            </a:pP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Contestualmente all’aggiornamento delle </a:t>
            </a:r>
            <a:r>
              <a:rPr lang="it-IT" sz="2000" b="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GaE</a:t>
            </a: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si procederà per l’aggiornamento della prima fascia delle graduatorie di istituto, dove sono collocati gli aspiranti inclusi in </a:t>
            </a:r>
            <a:r>
              <a:rPr lang="it-IT" sz="2000" b="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GaE</a:t>
            </a: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p>
          <a:p>
            <a:pPr algn="just">
              <a:spcAft>
                <a:spcPts val="800"/>
              </a:spcAft>
              <a:buFont typeface="Wingdings" panose="05000000000000000000" pitchFamily="2" charset="2"/>
              <a:buChar char="ü"/>
            </a:pPr>
            <a:r>
              <a:rPr lang="it-IT" sz="2300" b="1" dirty="0">
                <a:ln w="22225">
                  <a:solidFill>
                    <a:schemeClr val="accent2"/>
                  </a:solidFill>
                  <a:prstDash val="solid"/>
                </a:ln>
                <a:solidFill>
                  <a:srgbClr val="0070C0"/>
                </a:solidFill>
                <a:latin typeface="+mj-lt"/>
                <a:ea typeface="+mj-ea"/>
                <a:cs typeface="+mj-cs"/>
              </a:rPr>
              <a:t>MODALITÀ DI PRESENTAZIONE DELLE DOMANDE</a:t>
            </a:r>
          </a:p>
          <a:p>
            <a:pPr algn="just">
              <a:spcAft>
                <a:spcPts val="800"/>
              </a:spcAft>
              <a:buFont typeface="Wingdings" panose="05000000000000000000" pitchFamily="2" charset="2"/>
              <a:buChar char="ü"/>
            </a:pPr>
            <a:r>
              <a:rPr lang="it-IT"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Gli aspiranti dovranno già essere abilitati al servizio “Istanze on line” e presenteranno la domanda attraverso il Portale Unico INPA raggiungibile all’indirizzo www.inpa.gov.it con credenziali SPID o Carta di Identità Elettronica. Il servizio sarà eventualmente raggiungibile anche collegandosi all’indirizzo www.miur.gov.it, attraverso il percorso Argomenti e Servizi &gt; Reclutamento e servizio del personale scolastico &gt; Graduatorie ad esaurimento. </a:t>
            </a:r>
          </a:p>
        </p:txBody>
      </p:sp>
      <p:sp>
        <p:nvSpPr>
          <p:cNvPr id="4" name="Segnaposto numero diapositiva 3"/>
          <p:cNvSpPr>
            <a:spLocks noGrp="1"/>
          </p:cNvSpPr>
          <p:nvPr>
            <p:ph type="sldNum" sz="quarter" idx="12"/>
          </p:nvPr>
        </p:nvSpPr>
        <p:spPr/>
        <p:txBody>
          <a:bodyPr/>
          <a:lstStyle/>
          <a:p>
            <a:pPr>
              <a:defRPr/>
            </a:pPr>
            <a:fld id="{74652013-92E7-4D42-85BD-0C0DAEEF1AFC}" type="slidenum">
              <a:rPr lang="it-IT" altLang="it-IT" smtClean="0"/>
              <a:pPr>
                <a:defRPr/>
              </a:pPr>
              <a:t>16</a:t>
            </a:fld>
            <a:endParaRPr lang="it-IT" altLang="it-IT"/>
          </a:p>
        </p:txBody>
      </p:sp>
      <p:sp>
        <p:nvSpPr>
          <p:cNvPr id="5" name="Titolo 1"/>
          <p:cNvSpPr txBox="1">
            <a:spLocks/>
          </p:cNvSpPr>
          <p:nvPr/>
        </p:nvSpPr>
        <p:spPr>
          <a:xfrm>
            <a:off x="755576" y="260648"/>
            <a:ext cx="7429499" cy="1296144"/>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it-IT" sz="3300" b="1" dirty="0">
                <a:ln w="22225">
                  <a:solidFill>
                    <a:schemeClr val="accent2"/>
                  </a:solidFill>
                  <a:prstDash val="solid"/>
                </a:ln>
                <a:solidFill>
                  <a:srgbClr val="0070C0"/>
                </a:solidFill>
              </a:rPr>
              <a:t>PRESENTAZIONE DELLE DOMANDE GAE</a:t>
            </a:r>
          </a:p>
          <a:p>
            <a:pPr algn="ctr" fontAlgn="auto">
              <a:spcAft>
                <a:spcPts val="0"/>
              </a:spcAft>
            </a:pPr>
            <a:r>
              <a:rPr lang="it-IT" sz="4000" b="1" dirty="0">
                <a:ln w="22225">
                  <a:solidFill>
                    <a:schemeClr val="accent2"/>
                  </a:solidFill>
                  <a:prstDash val="solid"/>
                </a:ln>
                <a:solidFill>
                  <a:srgbClr val="0070C0"/>
                </a:solidFill>
              </a:rPr>
              <a:t> </a:t>
            </a:r>
            <a:r>
              <a:rPr lang="it-IT" sz="2400" b="1" dirty="0">
                <a:ln w="22225">
                  <a:solidFill>
                    <a:schemeClr val="accent2"/>
                  </a:solidFill>
                  <a:prstDash val="solid"/>
                </a:ln>
                <a:solidFill>
                  <a:srgbClr val="0070C0"/>
                </a:solidFill>
              </a:rPr>
              <a:t>TRIENNIO 2024/2025 – 2025/2026 – 2026/2027</a:t>
            </a:r>
          </a:p>
          <a:p>
            <a:pPr algn="ctr" fontAlgn="auto">
              <a:spcAft>
                <a:spcPts val="0"/>
              </a:spcAft>
            </a:pPr>
            <a:endParaRPr lang="it-IT" b="1" dirty="0">
              <a:ln w="22225">
                <a:solidFill>
                  <a:schemeClr val="accent2"/>
                </a:solidFill>
                <a:prstDash val="solid"/>
              </a:ln>
              <a:solidFill>
                <a:srgbClr val="0070C0"/>
              </a:solidFill>
            </a:endParaRPr>
          </a:p>
        </p:txBody>
      </p:sp>
      <p:pic>
        <p:nvPicPr>
          <p:cNvPr id="6" name="Immagine 5"/>
          <p:cNvPicPr>
            <a:picLocks noChangeAspect="1"/>
          </p:cNvPicPr>
          <p:nvPr/>
        </p:nvPicPr>
        <p:blipFill>
          <a:blip r:embed="rId2"/>
          <a:stretch>
            <a:fillRect/>
          </a:stretch>
        </p:blipFill>
        <p:spPr>
          <a:xfrm>
            <a:off x="3737896" y="6266637"/>
            <a:ext cx="1975275" cy="591363"/>
          </a:xfrm>
          <a:prstGeom prst="rect">
            <a:avLst/>
          </a:prstGeom>
        </p:spPr>
      </p:pic>
    </p:spTree>
    <p:extLst>
      <p:ext uri="{BB962C8B-B14F-4D97-AF65-F5344CB8AC3E}">
        <p14:creationId xmlns:p14="http://schemas.microsoft.com/office/powerpoint/2010/main" val="1904517595"/>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71600" y="332656"/>
            <a:ext cx="7429499" cy="866266"/>
          </a:xfrm>
        </p:spPr>
        <p:txBody>
          <a:bodyPr>
            <a:normAutofit fontScale="90000"/>
          </a:bodyPr>
          <a:lstStyle/>
          <a:p>
            <a:pPr algn="ctr"/>
            <a:r>
              <a:rPr lang="it-IT" b="1" dirty="0">
                <a:ln w="22225">
                  <a:solidFill>
                    <a:schemeClr val="accent2"/>
                  </a:solidFill>
                  <a:prstDash val="solid"/>
                </a:ln>
                <a:solidFill>
                  <a:srgbClr val="0070C0"/>
                </a:solidFill>
              </a:rPr>
              <a:t>PRESENTAZIONE DELLE DOMANDE GPS </a:t>
            </a:r>
            <a:r>
              <a:rPr lang="it-IT" sz="2000" b="1" dirty="0">
                <a:ln w="22225">
                  <a:solidFill>
                    <a:schemeClr val="accent2"/>
                  </a:solidFill>
                  <a:prstDash val="solid"/>
                </a:ln>
                <a:solidFill>
                  <a:srgbClr val="0070C0"/>
                </a:solidFill>
              </a:rPr>
              <a:t>Biennio 2024/2025 – 2025/2026</a:t>
            </a:r>
            <a:endParaRPr lang="it-IT" b="1" dirty="0">
              <a:ln w="22225">
                <a:solidFill>
                  <a:schemeClr val="accent2"/>
                </a:solidFill>
                <a:prstDash val="solid"/>
              </a:ln>
              <a:solidFill>
                <a:srgbClr val="0070C0"/>
              </a:solidFill>
            </a:endParaRPr>
          </a:p>
        </p:txBody>
      </p:sp>
      <p:sp>
        <p:nvSpPr>
          <p:cNvPr id="3" name="Segnaposto contenuto 2"/>
          <p:cNvSpPr>
            <a:spLocks noGrp="1"/>
          </p:cNvSpPr>
          <p:nvPr>
            <p:ph idx="1"/>
          </p:nvPr>
        </p:nvSpPr>
        <p:spPr>
          <a:xfrm>
            <a:off x="854163" y="1268760"/>
            <a:ext cx="7709336" cy="5184575"/>
          </a:xfrm>
        </p:spPr>
        <p:txBody>
          <a:bodyPr>
            <a:noAutofit/>
          </a:bodyPr>
          <a:lstStyle/>
          <a:p>
            <a:pPr algn="just">
              <a:lnSpc>
                <a:spcPct val="107000"/>
              </a:lnSpc>
              <a:spcAft>
                <a:spcPts val="800"/>
              </a:spcAft>
            </a:pPr>
            <a:r>
              <a:rPr lang="it-IT" sz="1600" b="1" dirty="0">
                <a:solidFill>
                  <a:srgbClr val="00133A"/>
                </a:solidFill>
                <a:latin typeface="Calibri" panose="020F0502020204030204" pitchFamily="34" charset="0"/>
                <a:ea typeface="Calibri" panose="020F0502020204030204" pitchFamily="34" charset="0"/>
                <a:cs typeface="Times New Roman" panose="02020603050405020304" pitchFamily="18" charset="0"/>
              </a:rPr>
              <a:t>Le operazioni potrebbero partire nel prossimo mese di aprile.</a:t>
            </a:r>
          </a:p>
          <a:p>
            <a:pPr algn="just">
              <a:lnSpc>
                <a:spcPct val="107000"/>
              </a:lnSpc>
              <a:spcAft>
                <a:spcPts val="800"/>
              </a:spcAft>
            </a:pPr>
            <a:r>
              <a:rPr lang="it-IT" sz="1600" b="1" dirty="0">
                <a:solidFill>
                  <a:srgbClr val="00133A"/>
                </a:solidFill>
                <a:latin typeface="Calibri" panose="020F0502020204030204" pitchFamily="34" charset="0"/>
                <a:ea typeface="Calibri" panose="020F0502020204030204" pitchFamily="34" charset="0"/>
                <a:cs typeface="Times New Roman" panose="02020603050405020304" pitchFamily="18" charset="0"/>
              </a:rPr>
              <a:t>Le funzioni per la presentazione delle istanze saranno aperte a partire dalle ore 12.00 dalla pubblicazione della ordinanza ministeriale e fino alle ore 23.59 del diciannovesimo giorno successivo a quello di apertura delle istanze (da confermare).</a:t>
            </a:r>
          </a:p>
          <a:p>
            <a:pPr algn="just">
              <a:lnSpc>
                <a:spcPct val="107000"/>
              </a:lnSpc>
              <a:spcAft>
                <a:spcPts val="800"/>
              </a:spcAft>
            </a:pPr>
            <a:r>
              <a:rPr lang="it-IT" sz="1600" b="1" dirty="0">
                <a:solidFill>
                  <a:srgbClr val="00133A"/>
                </a:solidFill>
                <a:latin typeface="Calibri" panose="020F0502020204030204" pitchFamily="34" charset="0"/>
                <a:ea typeface="Calibri" panose="020F0502020204030204" pitchFamily="34" charset="0"/>
                <a:cs typeface="Times New Roman" panose="02020603050405020304" pitchFamily="18" charset="0"/>
              </a:rPr>
              <a:t>Sarà possibile: inserirsi ex novo, aggiornare il proprio punteggio; cambiare provincia.</a:t>
            </a:r>
          </a:p>
          <a:p>
            <a:pPr algn="just">
              <a:lnSpc>
                <a:spcPct val="107000"/>
              </a:lnSpc>
              <a:spcAft>
                <a:spcPts val="800"/>
              </a:spcAft>
            </a:pPr>
            <a:r>
              <a:rPr lang="it-IT" sz="1600" b="1" dirty="0">
                <a:solidFill>
                  <a:srgbClr val="00133A"/>
                </a:solidFill>
                <a:latin typeface="Calibri" panose="020F0502020204030204" pitchFamily="34" charset="0"/>
                <a:ea typeface="Calibri" panose="020F0502020204030204" pitchFamily="34" charset="0"/>
                <a:cs typeface="Times New Roman" panose="02020603050405020304" pitchFamily="18" charset="0"/>
              </a:rPr>
              <a:t>Per accedere alla compilazione dell’istanza occorre essere in possesso delle credenziali del Sistema Pubblico di identità digitale (SPID) o di quelle della Carta di Identità Elettronica (CIE). Inoltre, occorre essere abilitati al servizio “Istanze on line”. Il servizio è eventualmente raggiungibile anche collegandosi all’indirizzo </a:t>
            </a:r>
            <a:r>
              <a:rPr lang="it-IT" sz="1600" b="1" dirty="0">
                <a:solidFill>
                  <a:srgbClr val="00133A"/>
                </a:solidFill>
                <a:latin typeface="Calibri" panose="020F0502020204030204" pitchFamily="34" charset="0"/>
                <a:ea typeface="Calibri" panose="020F0502020204030204" pitchFamily="34" charset="0"/>
                <a:cs typeface="Times New Roman" panose="02020603050405020304" pitchFamily="18" charset="0"/>
                <a:hlinkClick r:id="rId2"/>
              </a:rPr>
              <a:t>www.miur.gov.it</a:t>
            </a:r>
            <a:r>
              <a:rPr lang="it-IT" sz="1600" b="1" dirty="0">
                <a:solidFill>
                  <a:srgbClr val="00133A"/>
                </a:solidFill>
                <a:latin typeface="Calibri" panose="020F0502020204030204" pitchFamily="34" charset="0"/>
                <a:ea typeface="Calibri" panose="020F0502020204030204" pitchFamily="34" charset="0"/>
                <a:cs typeface="Times New Roman" panose="02020603050405020304" pitchFamily="18" charset="0"/>
              </a:rPr>
              <a:t>, attraverso il percorso “Argomenti e Servizi &gt; Reclutamento e servizio del personale scolastico &gt; Graduatorie provinciali di supplenza.</a:t>
            </a:r>
          </a:p>
          <a:p>
            <a:pPr algn="just">
              <a:lnSpc>
                <a:spcPct val="107000"/>
              </a:lnSpc>
              <a:spcAft>
                <a:spcPts val="800"/>
              </a:spcAft>
            </a:pPr>
            <a:r>
              <a:rPr lang="it-IT" sz="1600" b="1" dirty="0">
                <a:solidFill>
                  <a:srgbClr val="00133A"/>
                </a:solidFill>
                <a:latin typeface="Calibri" panose="020F0502020204030204" pitchFamily="34" charset="0"/>
                <a:ea typeface="Calibri" panose="020F0502020204030204" pitchFamily="34" charset="0"/>
                <a:cs typeface="Times New Roman" panose="02020603050405020304" pitchFamily="18" charset="0"/>
              </a:rPr>
              <a:t>Non deve accedere all’istanza: chi è già inserito nelle GPS del biennio 2022/23- 2023/24 e non ha nulla da aggiornare e non vuole neanche cambiare provincia. In questo caso si verrà automaticamente confermati nella provincia di precedente inclusione con il punteggio a suo tempo convalidato</a:t>
            </a:r>
            <a:r>
              <a:rPr lang="it-IT" sz="1050" dirty="0">
                <a:latin typeface="Calibri" panose="020F0502020204030204" pitchFamily="34" charset="0"/>
                <a:ea typeface="Calibri" panose="020F0502020204030204" pitchFamily="34" charset="0"/>
                <a:cs typeface="Times New Roman" panose="02020603050405020304" pitchFamily="18" charset="0"/>
              </a:rPr>
              <a:t>.</a:t>
            </a:r>
            <a:endParaRPr lang="it-IT" sz="1050" dirty="0"/>
          </a:p>
        </p:txBody>
      </p:sp>
      <p:sp>
        <p:nvSpPr>
          <p:cNvPr id="4" name="Segnaposto numero diapositiva 3"/>
          <p:cNvSpPr>
            <a:spLocks noGrp="1"/>
          </p:cNvSpPr>
          <p:nvPr>
            <p:ph type="sldNum" sz="quarter" idx="12"/>
          </p:nvPr>
        </p:nvSpPr>
        <p:spPr/>
        <p:txBody>
          <a:bodyPr/>
          <a:lstStyle/>
          <a:p>
            <a:pPr>
              <a:defRPr/>
            </a:pPr>
            <a:fld id="{74652013-92E7-4D42-85BD-0C0DAEEF1AFC}" type="slidenum">
              <a:rPr lang="it-IT" altLang="it-IT" smtClean="0"/>
              <a:pPr>
                <a:defRPr/>
              </a:pPr>
              <a:t>2</a:t>
            </a:fld>
            <a:endParaRPr lang="it-IT" altLang="it-IT"/>
          </a:p>
        </p:txBody>
      </p:sp>
      <p:pic>
        <p:nvPicPr>
          <p:cNvPr id="6" name="Immagine 5"/>
          <p:cNvPicPr>
            <a:picLocks noChangeAspect="1"/>
          </p:cNvPicPr>
          <p:nvPr/>
        </p:nvPicPr>
        <p:blipFill>
          <a:blip r:embed="rId3"/>
          <a:stretch>
            <a:fillRect/>
          </a:stretch>
        </p:blipFill>
        <p:spPr>
          <a:xfrm>
            <a:off x="3850853" y="6266637"/>
            <a:ext cx="1975275" cy="591363"/>
          </a:xfrm>
          <a:prstGeom prst="rect">
            <a:avLst/>
          </a:prstGeom>
        </p:spPr>
      </p:pic>
    </p:spTree>
    <p:extLst>
      <p:ext uri="{BB962C8B-B14F-4D97-AF65-F5344CB8AC3E}">
        <p14:creationId xmlns:p14="http://schemas.microsoft.com/office/powerpoint/2010/main" val="1269424780"/>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1772816"/>
            <a:ext cx="8496944" cy="6595182"/>
          </a:xfrm>
        </p:spPr>
        <p:txBody>
          <a:bodyPr>
            <a:noAutofit/>
          </a:bodyPr>
          <a:lstStyle/>
          <a:p>
            <a:pPr marL="0" indent="0" algn="ctr">
              <a:lnSpc>
                <a:spcPct val="80000"/>
              </a:lnSpc>
              <a:spcBef>
                <a:spcPct val="0"/>
              </a:spcBef>
              <a:buNone/>
            </a:pPr>
            <a:r>
              <a:rPr lang="it-IT" sz="2800" b="1" dirty="0">
                <a:ln w="22225">
                  <a:solidFill>
                    <a:schemeClr val="accent2"/>
                  </a:solidFill>
                  <a:prstDash val="solid"/>
                </a:ln>
                <a:solidFill>
                  <a:srgbClr val="0070C0"/>
                </a:solidFill>
                <a:latin typeface="+mj-lt"/>
                <a:ea typeface="+mj-ea"/>
                <a:cs typeface="+mj-cs"/>
              </a:rPr>
              <a:t>DOCENTI INFANZIA E PRIMARIA</a:t>
            </a:r>
          </a:p>
          <a:p>
            <a:pPr algn="just">
              <a:lnSpc>
                <a:spcPct val="107000"/>
              </a:lnSpc>
              <a:spcAft>
                <a:spcPts val="800"/>
              </a:spcAft>
              <a:buFont typeface="Wingdings" panose="05000000000000000000" pitchFamily="2" charset="2"/>
              <a:buChar char="ü"/>
            </a:pPr>
            <a:r>
              <a:rPr lang="it-IT" sz="2400" b="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Per la prima fascia </a:t>
            </a:r>
            <a:r>
              <a:rPr lang="it-IT" sz="2400" b="1" dirty="0">
                <a:latin typeface="Calibri" panose="020F0502020204030204" pitchFamily="34" charset="0"/>
                <a:ea typeface="Calibri" panose="020F0502020204030204" pitchFamily="34" charset="0"/>
                <a:cs typeface="Times New Roman" panose="02020603050405020304" pitchFamily="18" charset="0"/>
              </a:rPr>
              <a:t>resta valido il possesso dell’abilitazione (Scienze della Formazione Primaria o diploma magistrale con valore abilitante conseguito entro </a:t>
            </a:r>
            <a:r>
              <a:rPr lang="it-IT" sz="2400" b="1" dirty="0" err="1">
                <a:latin typeface="Calibri" panose="020F0502020204030204" pitchFamily="34" charset="0"/>
                <a:ea typeface="Calibri" panose="020F0502020204030204" pitchFamily="34" charset="0"/>
                <a:cs typeface="Times New Roman" panose="02020603050405020304" pitchFamily="18" charset="0"/>
              </a:rPr>
              <a:t>l’a.s.</a:t>
            </a:r>
            <a:r>
              <a:rPr lang="it-IT" sz="2400" b="1" dirty="0">
                <a:latin typeface="Calibri" panose="020F0502020204030204" pitchFamily="34" charset="0"/>
                <a:ea typeface="Calibri" panose="020F0502020204030204" pitchFamily="34" charset="0"/>
                <a:cs typeface="Times New Roman" panose="02020603050405020304" pitchFamily="18" charset="0"/>
              </a:rPr>
              <a:t> 2001/2002).</a:t>
            </a:r>
          </a:p>
          <a:p>
            <a:pPr algn="just">
              <a:lnSpc>
                <a:spcPct val="107000"/>
              </a:lnSpc>
              <a:spcAft>
                <a:spcPts val="800"/>
              </a:spcAft>
              <a:buFont typeface="Wingdings" panose="05000000000000000000" pitchFamily="2" charset="2"/>
              <a:buChar char="ü"/>
            </a:pPr>
            <a:r>
              <a:rPr lang="it-IT" sz="2400" b="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Per la Seconda fascia</a:t>
            </a:r>
            <a:r>
              <a:rPr lang="it-IT" sz="2400" b="1" dirty="0">
                <a:latin typeface="Calibri" panose="020F0502020204030204" pitchFamily="34" charset="0"/>
                <a:ea typeface="Calibri" panose="020F0502020204030204" pitchFamily="34" charset="0"/>
                <a:cs typeface="Times New Roman" panose="02020603050405020304" pitchFamily="18" charset="0"/>
              </a:rPr>
              <a:t>: potranno inserirsi anche coloro che sono iscritti al terzo anno o successivi del corso di laurea in Scienze della Formazione Primaria e </a:t>
            </a:r>
            <a:r>
              <a:rPr lang="it-IT" sz="2400" b="1" i="1" u="sng" dirty="0">
                <a:latin typeface="Calibri" panose="020F0502020204030204" pitchFamily="34" charset="0"/>
                <a:ea typeface="Calibri" panose="020F0502020204030204" pitchFamily="34" charset="0"/>
                <a:cs typeface="Times New Roman" panose="02020603050405020304" pitchFamily="18" charset="0"/>
              </a:rPr>
              <a:t>hanno conseguito almeno 150 CFU</a:t>
            </a:r>
            <a:r>
              <a:rPr lang="it-IT" b="1" i="1" u="sng" dirty="0">
                <a:latin typeface="Calibri" panose="020F0502020204030204" pitchFamily="34" charset="0"/>
                <a:ea typeface="Calibri" panose="020F0502020204030204" pitchFamily="34" charset="0"/>
                <a:cs typeface="Times New Roman" panose="02020603050405020304" pitchFamily="18" charset="0"/>
              </a:rPr>
              <a:t>.</a:t>
            </a:r>
          </a:p>
        </p:txBody>
      </p:sp>
      <p:sp>
        <p:nvSpPr>
          <p:cNvPr id="4" name="Segnaposto numero diapositiva 3"/>
          <p:cNvSpPr>
            <a:spLocks noGrp="1"/>
          </p:cNvSpPr>
          <p:nvPr>
            <p:ph type="sldNum" sz="quarter" idx="12"/>
          </p:nvPr>
        </p:nvSpPr>
        <p:spPr/>
        <p:txBody>
          <a:bodyPr/>
          <a:lstStyle/>
          <a:p>
            <a:pPr>
              <a:defRPr/>
            </a:pPr>
            <a:fld id="{74652013-92E7-4D42-85BD-0C0DAEEF1AFC}" type="slidenum">
              <a:rPr lang="it-IT" altLang="it-IT" smtClean="0"/>
              <a:pPr>
                <a:defRPr/>
              </a:pPr>
              <a:t>3</a:t>
            </a:fld>
            <a:endParaRPr lang="it-IT" altLang="it-IT"/>
          </a:p>
        </p:txBody>
      </p:sp>
      <p:sp>
        <p:nvSpPr>
          <p:cNvPr id="5" name="Titolo 1"/>
          <p:cNvSpPr txBox="1">
            <a:spLocks/>
          </p:cNvSpPr>
          <p:nvPr/>
        </p:nvSpPr>
        <p:spPr>
          <a:xfrm>
            <a:off x="755576" y="260648"/>
            <a:ext cx="7429499" cy="1656184"/>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it-IT" sz="4000" b="1" dirty="0">
                <a:ln w="22225">
                  <a:solidFill>
                    <a:schemeClr val="accent2"/>
                  </a:solidFill>
                  <a:prstDash val="solid"/>
                </a:ln>
                <a:solidFill>
                  <a:srgbClr val="0070C0"/>
                </a:solidFill>
              </a:rPr>
              <a:t>PRESENTAZIONE DELLE DOMANDE GPS</a:t>
            </a:r>
          </a:p>
          <a:p>
            <a:pPr algn="ctr" fontAlgn="auto">
              <a:spcAft>
                <a:spcPts val="0"/>
              </a:spcAft>
            </a:pPr>
            <a:r>
              <a:rPr lang="it-IT" sz="4000" b="1" dirty="0">
                <a:ln w="22225">
                  <a:solidFill>
                    <a:schemeClr val="accent2"/>
                  </a:solidFill>
                  <a:prstDash val="solid"/>
                </a:ln>
                <a:solidFill>
                  <a:srgbClr val="0070C0"/>
                </a:solidFill>
              </a:rPr>
              <a:t> </a:t>
            </a:r>
            <a:r>
              <a:rPr lang="it-IT" sz="2400" b="1" dirty="0">
                <a:ln w="22225">
                  <a:solidFill>
                    <a:schemeClr val="accent2"/>
                  </a:solidFill>
                  <a:prstDash val="solid"/>
                </a:ln>
                <a:solidFill>
                  <a:srgbClr val="0070C0"/>
                </a:solidFill>
              </a:rPr>
              <a:t>Biennio 2024/2025 – 2025/2026</a:t>
            </a:r>
          </a:p>
          <a:p>
            <a:pPr algn="ctr" fontAlgn="auto">
              <a:spcAft>
                <a:spcPts val="0"/>
              </a:spcAft>
            </a:pPr>
            <a:endParaRPr lang="it-IT" sz="2400" b="1" dirty="0">
              <a:ln w="22225">
                <a:solidFill>
                  <a:schemeClr val="accent2"/>
                </a:solidFill>
                <a:prstDash val="solid"/>
              </a:ln>
              <a:solidFill>
                <a:srgbClr val="0070C0"/>
              </a:solidFill>
            </a:endParaRPr>
          </a:p>
          <a:p>
            <a:pPr algn="ctr" fontAlgn="auto">
              <a:spcAft>
                <a:spcPts val="0"/>
              </a:spcAft>
            </a:pPr>
            <a:r>
              <a:rPr lang="it-IT" sz="2400" b="1" dirty="0">
                <a:ln w="22225">
                  <a:solidFill>
                    <a:schemeClr val="accent2"/>
                  </a:solidFill>
                  <a:prstDash val="solid"/>
                </a:ln>
                <a:solidFill>
                  <a:srgbClr val="0070C0"/>
                </a:solidFill>
              </a:rPr>
              <a:t>REQUISITI DI ACCESSO PER I NUOVI INSERIMENTI</a:t>
            </a:r>
          </a:p>
          <a:p>
            <a:pPr algn="ctr" fontAlgn="auto">
              <a:spcAft>
                <a:spcPts val="0"/>
              </a:spcAft>
            </a:pPr>
            <a:endParaRPr lang="it-IT" sz="2000" b="1" dirty="0">
              <a:ln w="22225">
                <a:solidFill>
                  <a:schemeClr val="accent2"/>
                </a:solidFill>
                <a:prstDash val="solid"/>
              </a:ln>
              <a:solidFill>
                <a:srgbClr val="0070C0"/>
              </a:solidFill>
            </a:endParaRPr>
          </a:p>
          <a:p>
            <a:pPr algn="ctr" fontAlgn="auto">
              <a:spcAft>
                <a:spcPts val="0"/>
              </a:spcAft>
            </a:pPr>
            <a:endParaRPr lang="it-IT" b="1" dirty="0">
              <a:ln w="22225">
                <a:solidFill>
                  <a:schemeClr val="accent2"/>
                </a:solidFill>
                <a:prstDash val="solid"/>
              </a:ln>
              <a:solidFill>
                <a:srgbClr val="0070C0"/>
              </a:solidFill>
            </a:endParaRPr>
          </a:p>
        </p:txBody>
      </p:sp>
      <p:pic>
        <p:nvPicPr>
          <p:cNvPr id="7" name="Immagine 6"/>
          <p:cNvPicPr>
            <a:picLocks noChangeAspect="1"/>
          </p:cNvPicPr>
          <p:nvPr/>
        </p:nvPicPr>
        <p:blipFill>
          <a:blip r:embed="rId2"/>
          <a:stretch>
            <a:fillRect/>
          </a:stretch>
        </p:blipFill>
        <p:spPr>
          <a:xfrm>
            <a:off x="3635896" y="6199662"/>
            <a:ext cx="1975275" cy="591363"/>
          </a:xfrm>
          <a:prstGeom prst="rect">
            <a:avLst/>
          </a:prstGeom>
        </p:spPr>
      </p:pic>
    </p:spTree>
    <p:extLst>
      <p:ext uri="{BB962C8B-B14F-4D97-AF65-F5344CB8AC3E}">
        <p14:creationId xmlns:p14="http://schemas.microsoft.com/office/powerpoint/2010/main" val="1064255833"/>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1772816"/>
            <a:ext cx="8496944" cy="6595182"/>
          </a:xfrm>
        </p:spPr>
        <p:txBody>
          <a:bodyPr>
            <a:noAutofit/>
          </a:bodyPr>
          <a:lstStyle/>
          <a:p>
            <a:pPr algn="just">
              <a:lnSpc>
                <a:spcPct val="107000"/>
              </a:lnSpc>
              <a:spcAft>
                <a:spcPts val="800"/>
              </a:spcAft>
              <a:buFont typeface="Wingdings" panose="05000000000000000000" pitchFamily="2" charset="2"/>
              <a:buChar char="ü"/>
            </a:pPr>
            <a:r>
              <a:rPr lang="it-IT" sz="2600" b="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Prima fascia : </a:t>
            </a:r>
            <a:r>
              <a:rPr lang="it-IT" sz="2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docenti abilitati</a:t>
            </a:r>
          </a:p>
          <a:p>
            <a:pPr algn="just">
              <a:lnSpc>
                <a:spcPct val="107000"/>
              </a:lnSpc>
              <a:spcAft>
                <a:spcPts val="800"/>
              </a:spcAft>
              <a:buFont typeface="Wingdings" panose="05000000000000000000" pitchFamily="2" charset="2"/>
              <a:buChar char="ü"/>
            </a:pPr>
            <a:r>
              <a:rPr lang="it-IT" sz="2600" b="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Seconda fascia: </a:t>
            </a:r>
            <a:r>
              <a:rPr lang="it-IT" sz="26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per i nuovi inserimenti non è più richiesto il requisito dei 24 </a:t>
            </a:r>
            <a:r>
              <a:rPr lang="it-IT" sz="2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CFU/CFA oltre il titolo di accesso valido per insegnare la specifica classe di concorso.</a:t>
            </a:r>
            <a:endParaRPr lang="it-IT" sz="2600"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ü"/>
            </a:pPr>
            <a:r>
              <a:rPr lang="it-IT" sz="2600" b="1" dirty="0">
                <a:latin typeface="Calibri" panose="020F0502020204030204" pitchFamily="34" charset="0"/>
                <a:ea typeface="Calibri" panose="020F0502020204030204" pitchFamily="34" charset="0"/>
                <a:cs typeface="Times New Roman" panose="02020603050405020304" pitchFamily="18" charset="0"/>
              </a:rPr>
              <a:t>Per le classi di concorso dei laureati l’accesso è quindi consentito con il possesso della sola laurea che contiene tutti gli esami/crediti previsti per l’insegnamento della classe di concorso di interesse.</a:t>
            </a:r>
          </a:p>
        </p:txBody>
      </p:sp>
      <p:sp>
        <p:nvSpPr>
          <p:cNvPr id="4" name="Segnaposto numero diapositiva 3"/>
          <p:cNvSpPr>
            <a:spLocks noGrp="1"/>
          </p:cNvSpPr>
          <p:nvPr>
            <p:ph type="sldNum" sz="quarter" idx="12"/>
          </p:nvPr>
        </p:nvSpPr>
        <p:spPr/>
        <p:txBody>
          <a:bodyPr/>
          <a:lstStyle/>
          <a:p>
            <a:pPr>
              <a:defRPr/>
            </a:pPr>
            <a:fld id="{74652013-92E7-4D42-85BD-0C0DAEEF1AFC}" type="slidenum">
              <a:rPr lang="it-IT" altLang="it-IT" smtClean="0"/>
              <a:pPr>
                <a:defRPr/>
              </a:pPr>
              <a:t>4</a:t>
            </a:fld>
            <a:endParaRPr lang="it-IT" altLang="it-IT"/>
          </a:p>
        </p:txBody>
      </p:sp>
      <p:sp>
        <p:nvSpPr>
          <p:cNvPr id="5" name="Titolo 1"/>
          <p:cNvSpPr txBox="1">
            <a:spLocks/>
          </p:cNvSpPr>
          <p:nvPr/>
        </p:nvSpPr>
        <p:spPr>
          <a:xfrm>
            <a:off x="755576" y="260648"/>
            <a:ext cx="7429499" cy="1656184"/>
          </a:xfrm>
          <a:prstGeom prst="rect">
            <a:avLst/>
          </a:prstGeom>
        </p:spPr>
        <p:txBody>
          <a:bodyPr vert="horz" lIns="91440" tIns="45720" rIns="91440" bIns="45720" rtlCol="0" anchor="t">
            <a:normAutofit fontScale="52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it-IT" sz="4000" b="1" dirty="0">
                <a:ln w="22225">
                  <a:solidFill>
                    <a:schemeClr val="accent2"/>
                  </a:solidFill>
                  <a:prstDash val="solid"/>
                </a:ln>
                <a:solidFill>
                  <a:srgbClr val="0070C0"/>
                </a:solidFill>
              </a:rPr>
              <a:t>PRESENTAZIONE DELLE DOMANDE GPS</a:t>
            </a:r>
          </a:p>
          <a:p>
            <a:pPr algn="ctr" fontAlgn="auto">
              <a:spcAft>
                <a:spcPts val="0"/>
              </a:spcAft>
            </a:pPr>
            <a:r>
              <a:rPr lang="it-IT" sz="4000" b="1" dirty="0">
                <a:ln w="22225">
                  <a:solidFill>
                    <a:schemeClr val="accent2"/>
                  </a:solidFill>
                  <a:prstDash val="solid"/>
                </a:ln>
                <a:solidFill>
                  <a:srgbClr val="0070C0"/>
                </a:solidFill>
              </a:rPr>
              <a:t> </a:t>
            </a:r>
            <a:r>
              <a:rPr lang="it-IT" sz="2400" b="1" dirty="0">
                <a:ln w="22225">
                  <a:solidFill>
                    <a:schemeClr val="accent2"/>
                  </a:solidFill>
                  <a:prstDash val="solid"/>
                </a:ln>
                <a:solidFill>
                  <a:srgbClr val="0070C0"/>
                </a:solidFill>
              </a:rPr>
              <a:t>Biennio 2024/2025 – 2025/2026</a:t>
            </a:r>
          </a:p>
          <a:p>
            <a:pPr algn="ctr" fontAlgn="auto">
              <a:spcAft>
                <a:spcPts val="0"/>
              </a:spcAft>
            </a:pPr>
            <a:endParaRPr lang="it-IT" sz="2400" b="1" dirty="0">
              <a:ln w="22225">
                <a:solidFill>
                  <a:schemeClr val="accent2"/>
                </a:solidFill>
                <a:prstDash val="solid"/>
              </a:ln>
              <a:solidFill>
                <a:srgbClr val="0070C0"/>
              </a:solidFill>
            </a:endParaRPr>
          </a:p>
          <a:p>
            <a:pPr algn="ctr" fontAlgn="auto">
              <a:spcAft>
                <a:spcPts val="0"/>
              </a:spcAft>
            </a:pPr>
            <a:r>
              <a:rPr lang="it-IT" sz="2400" b="1" dirty="0">
                <a:ln w="22225">
                  <a:solidFill>
                    <a:schemeClr val="accent2"/>
                  </a:solidFill>
                  <a:prstDash val="solid"/>
                </a:ln>
                <a:solidFill>
                  <a:srgbClr val="0070C0"/>
                </a:solidFill>
              </a:rPr>
              <a:t>REQUISITI DI ACCESSO PER I NUOVI INSERIMENTI</a:t>
            </a:r>
          </a:p>
          <a:p>
            <a:pPr algn="ctr" fontAlgn="auto">
              <a:spcAft>
                <a:spcPts val="0"/>
              </a:spcAft>
            </a:pPr>
            <a:endParaRPr lang="it-IT" sz="2000" b="1" dirty="0">
              <a:ln w="22225">
                <a:solidFill>
                  <a:schemeClr val="accent2"/>
                </a:solidFill>
                <a:prstDash val="solid"/>
              </a:ln>
              <a:solidFill>
                <a:srgbClr val="0070C0"/>
              </a:solidFill>
            </a:endParaRPr>
          </a:p>
          <a:p>
            <a:pPr algn="ctr" fontAlgn="auto">
              <a:spcAft>
                <a:spcPts val="0"/>
              </a:spcAft>
            </a:pPr>
            <a:r>
              <a:rPr lang="it-IT" b="1" dirty="0">
                <a:ln w="22225">
                  <a:solidFill>
                    <a:schemeClr val="accent2"/>
                  </a:solidFill>
                  <a:prstDash val="solid"/>
                </a:ln>
                <a:solidFill>
                  <a:srgbClr val="0070C0"/>
                </a:solidFill>
              </a:rPr>
              <a:t>DOCENTI DI SCUOLA SECONDARIA DI PRIMO E SECONDO GRADO</a:t>
            </a:r>
          </a:p>
          <a:p>
            <a:pPr algn="ctr" fontAlgn="auto">
              <a:spcAft>
                <a:spcPts val="0"/>
              </a:spcAft>
            </a:pPr>
            <a:endParaRPr lang="it-IT" b="1" dirty="0">
              <a:ln w="22225">
                <a:solidFill>
                  <a:schemeClr val="accent2"/>
                </a:solidFill>
                <a:prstDash val="solid"/>
              </a:ln>
              <a:solidFill>
                <a:srgbClr val="0070C0"/>
              </a:solidFill>
            </a:endParaRPr>
          </a:p>
        </p:txBody>
      </p:sp>
      <p:pic>
        <p:nvPicPr>
          <p:cNvPr id="6" name="Immagine 5"/>
          <p:cNvPicPr>
            <a:picLocks noChangeAspect="1"/>
          </p:cNvPicPr>
          <p:nvPr/>
        </p:nvPicPr>
        <p:blipFill>
          <a:blip r:embed="rId2"/>
          <a:stretch>
            <a:fillRect/>
          </a:stretch>
        </p:blipFill>
        <p:spPr>
          <a:xfrm>
            <a:off x="3737896" y="6266637"/>
            <a:ext cx="1975275" cy="591363"/>
          </a:xfrm>
          <a:prstGeom prst="rect">
            <a:avLst/>
          </a:prstGeom>
        </p:spPr>
      </p:pic>
    </p:spTree>
    <p:extLst>
      <p:ext uri="{BB962C8B-B14F-4D97-AF65-F5344CB8AC3E}">
        <p14:creationId xmlns:p14="http://schemas.microsoft.com/office/powerpoint/2010/main" val="1799651316"/>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1772816"/>
            <a:ext cx="8496944" cy="6595182"/>
          </a:xfrm>
        </p:spPr>
        <p:txBody>
          <a:bodyPr>
            <a:noAutofit/>
          </a:bodyPr>
          <a:lstStyle/>
          <a:p>
            <a:pPr algn="just">
              <a:lnSpc>
                <a:spcPct val="107000"/>
              </a:lnSpc>
              <a:spcAft>
                <a:spcPts val="800"/>
              </a:spcAft>
              <a:buFont typeface="Wingdings" panose="05000000000000000000" pitchFamily="2" charset="2"/>
              <a:buChar char="ü"/>
            </a:pPr>
            <a:r>
              <a:rPr lang="it-IT" b="1" dirty="0">
                <a:latin typeface="Calibri" panose="020F0502020204030204" pitchFamily="34" charset="0"/>
                <a:ea typeface="Calibri" panose="020F0502020204030204" pitchFamily="34" charset="0"/>
                <a:cs typeface="Times New Roman" panose="02020603050405020304" pitchFamily="18" charset="0"/>
              </a:rPr>
              <a:t>Per cui:</a:t>
            </a:r>
          </a:p>
          <a:p>
            <a:pPr algn="just">
              <a:lnSpc>
                <a:spcPct val="107000"/>
              </a:lnSpc>
              <a:spcAft>
                <a:spcPts val="800"/>
              </a:spcAft>
              <a:buFont typeface="Wingdings" panose="05000000000000000000" pitchFamily="2" charset="2"/>
              <a:buChar char="ü"/>
            </a:pPr>
            <a:r>
              <a:rPr lang="it-IT" b="1" dirty="0">
                <a:latin typeface="Calibri" panose="020F0502020204030204" pitchFamily="34" charset="0"/>
                <a:ea typeface="Calibri" panose="020F0502020204030204" pitchFamily="34" charset="0"/>
                <a:cs typeface="Times New Roman" panose="02020603050405020304" pitchFamily="18" charset="0"/>
              </a:rPr>
              <a:t>• Per le lauree conseguite entro il 22 febbraio 2016: il controllo del proprio titolo di studio avviene ai sensi del DM 39/98 e del DM 22/05;</a:t>
            </a:r>
          </a:p>
          <a:p>
            <a:pPr algn="just">
              <a:lnSpc>
                <a:spcPct val="107000"/>
              </a:lnSpc>
              <a:spcAft>
                <a:spcPts val="800"/>
              </a:spcAft>
              <a:buFont typeface="Wingdings" panose="05000000000000000000" pitchFamily="2" charset="2"/>
              <a:buChar char="ü"/>
            </a:pPr>
            <a:r>
              <a:rPr lang="it-IT" b="1" dirty="0">
                <a:latin typeface="Calibri" panose="020F0502020204030204" pitchFamily="34" charset="0"/>
                <a:ea typeface="Calibri" panose="020F0502020204030204" pitchFamily="34" charset="0"/>
                <a:cs typeface="Times New Roman" panose="02020603050405020304" pitchFamily="18" charset="0"/>
              </a:rPr>
              <a:t>• Per le lauree conseguite dal 23 febbraio 2016 al 10 febbraio 2024: la normativa di</a:t>
            </a:r>
          </a:p>
          <a:p>
            <a:pPr algn="just">
              <a:lnSpc>
                <a:spcPct val="107000"/>
              </a:lnSpc>
              <a:spcAft>
                <a:spcPts val="800"/>
              </a:spcAft>
              <a:buFont typeface="Wingdings" panose="05000000000000000000" pitchFamily="2" charset="2"/>
              <a:buChar char="ü"/>
            </a:pPr>
            <a:r>
              <a:rPr lang="it-IT" b="1" dirty="0">
                <a:latin typeface="Calibri" panose="020F0502020204030204" pitchFamily="34" charset="0"/>
                <a:ea typeface="Calibri" panose="020F0502020204030204" pitchFamily="34" charset="0"/>
                <a:cs typeface="Times New Roman" panose="02020603050405020304" pitchFamily="18" charset="0"/>
              </a:rPr>
              <a:t>riferimento è il DPR 19/2016 e il dm 259/2017.</a:t>
            </a:r>
          </a:p>
          <a:p>
            <a:pPr algn="just">
              <a:lnSpc>
                <a:spcPct val="107000"/>
              </a:lnSpc>
              <a:spcAft>
                <a:spcPts val="800"/>
              </a:spcAft>
              <a:buFont typeface="Wingdings" panose="05000000000000000000" pitchFamily="2" charset="2"/>
              <a:buChar char="ü"/>
            </a:pPr>
            <a:r>
              <a:rPr lang="it-IT" b="1" dirty="0">
                <a:latin typeface="Calibri" panose="020F0502020204030204" pitchFamily="34" charset="0"/>
                <a:ea typeface="Calibri" panose="020F0502020204030204" pitchFamily="34" charset="0"/>
                <a:cs typeface="Times New Roman" panose="02020603050405020304" pitchFamily="18" charset="0"/>
              </a:rPr>
              <a:t>• Per le lauree conseguite dall’11 febbraio 2024: la normativa è contenuta nel</a:t>
            </a:r>
          </a:p>
          <a:p>
            <a:pPr algn="just">
              <a:lnSpc>
                <a:spcPct val="107000"/>
              </a:lnSpc>
              <a:spcAft>
                <a:spcPts val="800"/>
              </a:spcAft>
              <a:buFont typeface="Wingdings" panose="05000000000000000000" pitchFamily="2" charset="2"/>
              <a:buChar char="ü"/>
            </a:pPr>
            <a:r>
              <a:rPr lang="it-IT" b="1" dirty="0">
                <a:latin typeface="Calibri" panose="020F0502020204030204" pitchFamily="34" charset="0"/>
                <a:ea typeface="Calibri" panose="020F0502020204030204" pitchFamily="34" charset="0"/>
                <a:cs typeface="Times New Roman" panose="02020603050405020304" pitchFamily="18" charset="0"/>
              </a:rPr>
              <a:t>DECRETO 22 dicembre 2023 - Revisione e aggiornamento della tipologia delle classi di concorso per l’accesso ai ruoli del personale docente della scuola secondaria di primo e di secondo grado. Il decreto è in vigore dall’11 febbraio 2024.</a:t>
            </a:r>
          </a:p>
        </p:txBody>
      </p:sp>
      <p:sp>
        <p:nvSpPr>
          <p:cNvPr id="4" name="Segnaposto numero diapositiva 3"/>
          <p:cNvSpPr>
            <a:spLocks noGrp="1"/>
          </p:cNvSpPr>
          <p:nvPr>
            <p:ph type="sldNum" sz="quarter" idx="12"/>
          </p:nvPr>
        </p:nvSpPr>
        <p:spPr/>
        <p:txBody>
          <a:bodyPr/>
          <a:lstStyle/>
          <a:p>
            <a:pPr>
              <a:defRPr/>
            </a:pPr>
            <a:fld id="{74652013-92E7-4D42-85BD-0C0DAEEF1AFC}" type="slidenum">
              <a:rPr lang="it-IT" altLang="it-IT" smtClean="0"/>
              <a:pPr>
                <a:defRPr/>
              </a:pPr>
              <a:t>5</a:t>
            </a:fld>
            <a:endParaRPr lang="it-IT" altLang="it-IT"/>
          </a:p>
        </p:txBody>
      </p:sp>
      <p:sp>
        <p:nvSpPr>
          <p:cNvPr id="5" name="Titolo 1"/>
          <p:cNvSpPr txBox="1">
            <a:spLocks/>
          </p:cNvSpPr>
          <p:nvPr/>
        </p:nvSpPr>
        <p:spPr>
          <a:xfrm>
            <a:off x="755576" y="260648"/>
            <a:ext cx="7429499" cy="1656184"/>
          </a:xfrm>
          <a:prstGeom prst="rect">
            <a:avLst/>
          </a:prstGeom>
        </p:spPr>
        <p:txBody>
          <a:bodyPr vert="horz" lIns="91440" tIns="45720" rIns="91440" bIns="45720" rtlCol="0" anchor="t">
            <a:normAutofit fontScale="52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it-IT" sz="4000" b="1" dirty="0">
                <a:ln w="22225">
                  <a:solidFill>
                    <a:schemeClr val="accent2"/>
                  </a:solidFill>
                  <a:prstDash val="solid"/>
                </a:ln>
                <a:solidFill>
                  <a:srgbClr val="0070C0"/>
                </a:solidFill>
              </a:rPr>
              <a:t>PRESENTAZIONE DELLE DOMANDE GPS</a:t>
            </a:r>
          </a:p>
          <a:p>
            <a:pPr algn="ctr" fontAlgn="auto">
              <a:spcAft>
                <a:spcPts val="0"/>
              </a:spcAft>
            </a:pPr>
            <a:r>
              <a:rPr lang="it-IT" sz="4000" b="1" dirty="0">
                <a:ln w="22225">
                  <a:solidFill>
                    <a:schemeClr val="accent2"/>
                  </a:solidFill>
                  <a:prstDash val="solid"/>
                </a:ln>
                <a:solidFill>
                  <a:srgbClr val="0070C0"/>
                </a:solidFill>
              </a:rPr>
              <a:t> </a:t>
            </a:r>
            <a:r>
              <a:rPr lang="it-IT" sz="2400" b="1" dirty="0">
                <a:ln w="22225">
                  <a:solidFill>
                    <a:schemeClr val="accent2"/>
                  </a:solidFill>
                  <a:prstDash val="solid"/>
                </a:ln>
                <a:solidFill>
                  <a:srgbClr val="0070C0"/>
                </a:solidFill>
              </a:rPr>
              <a:t>Biennio 2024/2025 – 2025/2026</a:t>
            </a:r>
          </a:p>
          <a:p>
            <a:pPr algn="ctr" fontAlgn="auto">
              <a:spcAft>
                <a:spcPts val="0"/>
              </a:spcAft>
            </a:pPr>
            <a:endParaRPr lang="it-IT" sz="2400" b="1" dirty="0">
              <a:ln w="22225">
                <a:solidFill>
                  <a:schemeClr val="accent2"/>
                </a:solidFill>
                <a:prstDash val="solid"/>
              </a:ln>
              <a:solidFill>
                <a:srgbClr val="0070C0"/>
              </a:solidFill>
            </a:endParaRPr>
          </a:p>
          <a:p>
            <a:pPr algn="ctr" fontAlgn="auto">
              <a:spcAft>
                <a:spcPts val="0"/>
              </a:spcAft>
            </a:pPr>
            <a:r>
              <a:rPr lang="it-IT" sz="2400" b="1" dirty="0">
                <a:ln w="22225">
                  <a:solidFill>
                    <a:schemeClr val="accent2"/>
                  </a:solidFill>
                  <a:prstDash val="solid"/>
                </a:ln>
                <a:solidFill>
                  <a:srgbClr val="0070C0"/>
                </a:solidFill>
              </a:rPr>
              <a:t>REQUISITI DI ACCESSO PER I NUOVI INSERIMENTI</a:t>
            </a:r>
          </a:p>
          <a:p>
            <a:pPr algn="ctr" fontAlgn="auto">
              <a:spcAft>
                <a:spcPts val="0"/>
              </a:spcAft>
            </a:pPr>
            <a:endParaRPr lang="it-IT" sz="2000" b="1" dirty="0">
              <a:ln w="22225">
                <a:solidFill>
                  <a:schemeClr val="accent2"/>
                </a:solidFill>
                <a:prstDash val="solid"/>
              </a:ln>
              <a:solidFill>
                <a:srgbClr val="0070C0"/>
              </a:solidFill>
            </a:endParaRPr>
          </a:p>
          <a:p>
            <a:pPr algn="ctr" fontAlgn="auto">
              <a:spcAft>
                <a:spcPts val="0"/>
              </a:spcAft>
            </a:pPr>
            <a:r>
              <a:rPr lang="it-IT" b="1" dirty="0">
                <a:ln w="22225">
                  <a:solidFill>
                    <a:schemeClr val="accent2"/>
                  </a:solidFill>
                  <a:prstDash val="solid"/>
                </a:ln>
                <a:solidFill>
                  <a:srgbClr val="0070C0"/>
                </a:solidFill>
              </a:rPr>
              <a:t>DOCENTI DI SCUOLA SECONDARIA DI PRIMO E SECONDO GRADO</a:t>
            </a:r>
          </a:p>
          <a:p>
            <a:pPr algn="ctr" fontAlgn="auto">
              <a:spcAft>
                <a:spcPts val="0"/>
              </a:spcAft>
            </a:pPr>
            <a:endParaRPr lang="it-IT" b="1" dirty="0">
              <a:ln w="22225">
                <a:solidFill>
                  <a:schemeClr val="accent2"/>
                </a:solidFill>
                <a:prstDash val="solid"/>
              </a:ln>
              <a:solidFill>
                <a:srgbClr val="0070C0"/>
              </a:solidFill>
            </a:endParaRPr>
          </a:p>
        </p:txBody>
      </p:sp>
      <p:pic>
        <p:nvPicPr>
          <p:cNvPr id="6" name="Immagine 5"/>
          <p:cNvPicPr>
            <a:picLocks noChangeAspect="1"/>
          </p:cNvPicPr>
          <p:nvPr/>
        </p:nvPicPr>
        <p:blipFill>
          <a:blip r:embed="rId2"/>
          <a:stretch>
            <a:fillRect/>
          </a:stretch>
        </p:blipFill>
        <p:spPr>
          <a:xfrm>
            <a:off x="3737896" y="6266637"/>
            <a:ext cx="1975275" cy="591363"/>
          </a:xfrm>
          <a:prstGeom prst="rect">
            <a:avLst/>
          </a:prstGeom>
        </p:spPr>
      </p:pic>
    </p:spTree>
    <p:extLst>
      <p:ext uri="{BB962C8B-B14F-4D97-AF65-F5344CB8AC3E}">
        <p14:creationId xmlns:p14="http://schemas.microsoft.com/office/powerpoint/2010/main" val="1624012390"/>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1556792"/>
            <a:ext cx="8496944" cy="6595182"/>
          </a:xfrm>
        </p:spPr>
        <p:txBody>
          <a:bodyPr>
            <a:noAutofit/>
          </a:bodyPr>
          <a:lstStyle/>
          <a:p>
            <a:pPr algn="just">
              <a:lnSpc>
                <a:spcPct val="107000"/>
              </a:lnSpc>
              <a:spcAft>
                <a:spcPts val="800"/>
              </a:spcAft>
              <a:buFont typeface="Wingdings" panose="05000000000000000000" pitchFamily="2" charset="2"/>
              <a:buChar char="ü"/>
            </a:pPr>
            <a:r>
              <a:rPr lang="it-IT" sz="2000" b="1" u="sng"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DISCIPLINE STEM</a:t>
            </a:r>
          </a:p>
          <a:p>
            <a:pPr algn="just">
              <a:lnSpc>
                <a:spcPct val="107000"/>
              </a:lnSpc>
              <a:spcAft>
                <a:spcPts val="800"/>
              </a:spcAft>
              <a:buFont typeface="Wingdings" panose="05000000000000000000" pitchFamily="2" charset="2"/>
              <a:buChar char="ü"/>
            </a:pPr>
            <a:r>
              <a:rPr lang="it-IT" sz="20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2000" b="1" dirty="0">
                <a:latin typeface="Calibri" panose="020F0502020204030204" pitchFamily="34" charset="0"/>
                <a:ea typeface="Calibri" panose="020F0502020204030204" pitchFamily="34" charset="0"/>
                <a:cs typeface="Times New Roman" panose="02020603050405020304" pitchFamily="18" charset="0"/>
              </a:rPr>
              <a:t>è in vigore dal 16 gennaio 2024 il DM 20 novembre 2023 (Gazzetta Ufficiale n. 12 del 16 gennaio 2024) che ha integrato i requisiti di accesso alle classi di concorso A26 e A28.</a:t>
            </a:r>
          </a:p>
          <a:p>
            <a:pPr algn="just">
              <a:lnSpc>
                <a:spcPct val="107000"/>
              </a:lnSpc>
              <a:spcAft>
                <a:spcPts val="800"/>
              </a:spcAft>
              <a:buFont typeface="Wingdings" panose="05000000000000000000" pitchFamily="2" charset="2"/>
              <a:buChar char="ü"/>
            </a:pPr>
            <a:r>
              <a:rPr lang="it-IT" sz="2000" b="1" dirty="0">
                <a:latin typeface="Calibri" panose="020F0502020204030204" pitchFamily="34" charset="0"/>
                <a:ea typeface="Calibri" panose="020F0502020204030204" pitchFamily="34" charset="0"/>
                <a:cs typeface="Times New Roman" panose="02020603050405020304" pitchFamily="18" charset="0"/>
              </a:rPr>
              <a:t>Attenzione: il provvedimento non è retroattivo, per cui fino alla data di entrata in vigore della modifica, restano validi i titoli di accesso ai sensi DM 39/98 e del DM 22/05 (se conseguiti entro il 22 febbraio 2016) oppure ai sensi del DPR 19/2016 e DM 259/2017 (se conseguiti entro il 15 gennaio 2024).</a:t>
            </a:r>
          </a:p>
          <a:p>
            <a:pPr algn="just">
              <a:spcAft>
                <a:spcPts val="800"/>
              </a:spcAft>
              <a:buFont typeface="Wingdings" panose="05000000000000000000" pitchFamily="2" charset="2"/>
              <a:buChar char="ü"/>
            </a:pPr>
            <a:r>
              <a:rPr lang="it-IT" sz="2000" b="1" u="sng"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DOCENTI ITP</a:t>
            </a:r>
            <a:endParaRPr lang="it-IT" sz="2000" b="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buFont typeface="Wingdings" panose="05000000000000000000" pitchFamily="2" charset="2"/>
              <a:buChar char="ü"/>
            </a:pPr>
            <a:r>
              <a:rPr lang="it-IT" sz="2400" b="1" u="sng" dirty="0">
                <a:latin typeface="Calibri" panose="020F0502020204030204" pitchFamily="34" charset="0"/>
                <a:ea typeface="Calibri" panose="020F0502020204030204" pitchFamily="34" charset="0"/>
                <a:cs typeface="Times New Roman" panose="02020603050405020304" pitchFamily="18" charset="0"/>
              </a:rPr>
              <a:t>l’accesso alla seconda fascia è consentito con il solo diploma.</a:t>
            </a:r>
          </a:p>
        </p:txBody>
      </p:sp>
      <p:sp>
        <p:nvSpPr>
          <p:cNvPr id="4" name="Segnaposto numero diapositiva 3"/>
          <p:cNvSpPr>
            <a:spLocks noGrp="1"/>
          </p:cNvSpPr>
          <p:nvPr>
            <p:ph type="sldNum" sz="quarter" idx="12"/>
          </p:nvPr>
        </p:nvSpPr>
        <p:spPr/>
        <p:txBody>
          <a:bodyPr/>
          <a:lstStyle/>
          <a:p>
            <a:pPr>
              <a:defRPr/>
            </a:pPr>
            <a:fld id="{74652013-92E7-4D42-85BD-0C0DAEEF1AFC}" type="slidenum">
              <a:rPr lang="it-IT" altLang="it-IT" smtClean="0"/>
              <a:pPr>
                <a:defRPr/>
              </a:pPr>
              <a:t>6</a:t>
            </a:fld>
            <a:endParaRPr lang="it-IT" altLang="it-IT"/>
          </a:p>
        </p:txBody>
      </p:sp>
      <p:sp>
        <p:nvSpPr>
          <p:cNvPr id="5" name="Titolo 1"/>
          <p:cNvSpPr txBox="1">
            <a:spLocks/>
          </p:cNvSpPr>
          <p:nvPr/>
        </p:nvSpPr>
        <p:spPr>
          <a:xfrm>
            <a:off x="755576" y="260648"/>
            <a:ext cx="7429499" cy="1656184"/>
          </a:xfrm>
          <a:prstGeom prst="rect">
            <a:avLst/>
          </a:prstGeom>
        </p:spPr>
        <p:txBody>
          <a:bodyPr vert="horz" lIns="91440" tIns="45720" rIns="91440" bIns="45720" rtlCol="0" anchor="t">
            <a:normAutofit fontScale="52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it-IT" sz="4000" b="1" dirty="0">
                <a:ln w="22225">
                  <a:solidFill>
                    <a:schemeClr val="accent2"/>
                  </a:solidFill>
                  <a:prstDash val="solid"/>
                </a:ln>
                <a:solidFill>
                  <a:srgbClr val="0070C0"/>
                </a:solidFill>
              </a:rPr>
              <a:t>PRESENTAZIONE DELLE DOMANDE GPS</a:t>
            </a:r>
          </a:p>
          <a:p>
            <a:pPr algn="ctr" fontAlgn="auto">
              <a:spcAft>
                <a:spcPts val="0"/>
              </a:spcAft>
            </a:pPr>
            <a:r>
              <a:rPr lang="it-IT" sz="4000" b="1" dirty="0">
                <a:ln w="22225">
                  <a:solidFill>
                    <a:schemeClr val="accent2"/>
                  </a:solidFill>
                  <a:prstDash val="solid"/>
                </a:ln>
                <a:solidFill>
                  <a:srgbClr val="0070C0"/>
                </a:solidFill>
              </a:rPr>
              <a:t> </a:t>
            </a:r>
            <a:r>
              <a:rPr lang="it-IT" sz="2400" b="1" dirty="0">
                <a:ln w="22225">
                  <a:solidFill>
                    <a:schemeClr val="accent2"/>
                  </a:solidFill>
                  <a:prstDash val="solid"/>
                </a:ln>
                <a:solidFill>
                  <a:srgbClr val="0070C0"/>
                </a:solidFill>
              </a:rPr>
              <a:t>Biennio 2024/2025 – 2025/2026</a:t>
            </a:r>
          </a:p>
          <a:p>
            <a:pPr algn="ctr" fontAlgn="auto">
              <a:spcAft>
                <a:spcPts val="0"/>
              </a:spcAft>
            </a:pPr>
            <a:endParaRPr lang="it-IT" sz="2400" b="1" dirty="0">
              <a:ln w="22225">
                <a:solidFill>
                  <a:schemeClr val="accent2"/>
                </a:solidFill>
                <a:prstDash val="solid"/>
              </a:ln>
              <a:solidFill>
                <a:srgbClr val="0070C0"/>
              </a:solidFill>
            </a:endParaRPr>
          </a:p>
          <a:p>
            <a:pPr algn="ctr" fontAlgn="auto">
              <a:spcAft>
                <a:spcPts val="0"/>
              </a:spcAft>
            </a:pPr>
            <a:r>
              <a:rPr lang="it-IT" sz="2400" b="1" dirty="0">
                <a:ln w="22225">
                  <a:solidFill>
                    <a:schemeClr val="accent2"/>
                  </a:solidFill>
                  <a:prstDash val="solid"/>
                </a:ln>
                <a:solidFill>
                  <a:srgbClr val="0070C0"/>
                </a:solidFill>
              </a:rPr>
              <a:t>REQUISITI DI ACCESSO PER I NUOVI INSERIMENTI</a:t>
            </a:r>
          </a:p>
          <a:p>
            <a:pPr algn="ctr" fontAlgn="auto">
              <a:spcAft>
                <a:spcPts val="0"/>
              </a:spcAft>
            </a:pPr>
            <a:endParaRPr lang="it-IT" sz="2000" b="1" dirty="0">
              <a:ln w="22225">
                <a:solidFill>
                  <a:schemeClr val="accent2"/>
                </a:solidFill>
                <a:prstDash val="solid"/>
              </a:ln>
              <a:solidFill>
                <a:srgbClr val="0070C0"/>
              </a:solidFill>
            </a:endParaRPr>
          </a:p>
          <a:p>
            <a:pPr algn="ctr" fontAlgn="auto">
              <a:spcAft>
                <a:spcPts val="0"/>
              </a:spcAft>
            </a:pPr>
            <a:r>
              <a:rPr lang="it-IT" b="1" dirty="0">
                <a:ln w="22225">
                  <a:solidFill>
                    <a:schemeClr val="accent2"/>
                  </a:solidFill>
                  <a:prstDash val="solid"/>
                </a:ln>
                <a:solidFill>
                  <a:srgbClr val="0070C0"/>
                </a:solidFill>
              </a:rPr>
              <a:t>DOCENTI DI SCUOLA SECONDARIA DI PRIMO E SECONDO GRADO</a:t>
            </a:r>
          </a:p>
          <a:p>
            <a:pPr algn="ctr" fontAlgn="auto">
              <a:spcAft>
                <a:spcPts val="0"/>
              </a:spcAft>
            </a:pPr>
            <a:endParaRPr lang="it-IT" b="1" dirty="0">
              <a:ln w="22225">
                <a:solidFill>
                  <a:schemeClr val="accent2"/>
                </a:solidFill>
                <a:prstDash val="solid"/>
              </a:ln>
              <a:solidFill>
                <a:srgbClr val="0070C0"/>
              </a:solidFill>
            </a:endParaRPr>
          </a:p>
        </p:txBody>
      </p:sp>
      <p:pic>
        <p:nvPicPr>
          <p:cNvPr id="6" name="Immagine 5"/>
          <p:cNvPicPr>
            <a:picLocks noChangeAspect="1"/>
          </p:cNvPicPr>
          <p:nvPr/>
        </p:nvPicPr>
        <p:blipFill>
          <a:blip r:embed="rId2"/>
          <a:stretch>
            <a:fillRect/>
          </a:stretch>
        </p:blipFill>
        <p:spPr>
          <a:xfrm>
            <a:off x="3737896" y="6266637"/>
            <a:ext cx="1975275" cy="591363"/>
          </a:xfrm>
          <a:prstGeom prst="rect">
            <a:avLst/>
          </a:prstGeom>
        </p:spPr>
      </p:pic>
    </p:spTree>
    <p:extLst>
      <p:ext uri="{BB962C8B-B14F-4D97-AF65-F5344CB8AC3E}">
        <p14:creationId xmlns:p14="http://schemas.microsoft.com/office/powerpoint/2010/main" val="3973280600"/>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7504" y="1340768"/>
            <a:ext cx="8496944" cy="6595182"/>
          </a:xfrm>
        </p:spPr>
        <p:txBody>
          <a:bodyPr>
            <a:noAutofit/>
          </a:bodyPr>
          <a:lstStyle/>
          <a:p>
            <a:pPr algn="just">
              <a:lnSpc>
                <a:spcPct val="107000"/>
              </a:lnSpc>
              <a:spcAft>
                <a:spcPts val="800"/>
              </a:spcAft>
              <a:buFont typeface="Wingdings" panose="05000000000000000000" pitchFamily="2" charset="2"/>
              <a:buChar char="ü"/>
            </a:pPr>
            <a:r>
              <a:rPr lang="it-IT" b="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Prima fascia: </a:t>
            </a:r>
            <a:r>
              <a:rPr lang="it-IT"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resta valido il possesso dell’abilitazione o della specializzazione</a:t>
            </a:r>
          </a:p>
          <a:p>
            <a:pPr algn="just">
              <a:lnSpc>
                <a:spcPct val="107000"/>
              </a:lnSpc>
              <a:spcAft>
                <a:spcPts val="800"/>
              </a:spcAft>
              <a:buFont typeface="Wingdings" panose="05000000000000000000" pitchFamily="2" charset="2"/>
              <a:buChar char="ü"/>
            </a:pPr>
            <a:r>
              <a:rPr lang="it-IT" b="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Seconda fascia: </a:t>
            </a:r>
            <a:r>
              <a:rPr lang="it-IT" b="1" dirty="0">
                <a:latin typeface="Calibri" panose="020F0502020204030204" pitchFamily="34" charset="0"/>
                <a:ea typeface="Calibri" panose="020F0502020204030204" pitchFamily="34" charset="0"/>
                <a:cs typeface="Times New Roman" panose="02020603050405020304" pitchFamily="18" charset="0"/>
              </a:rPr>
              <a:t>soggetti, privi del relativo titolo di specializzazione, che entro il termine di presentazione della domanda, abbiano maturato tre annualità di insegnamento su posto di sostegno nel relativo grado.</a:t>
            </a:r>
          </a:p>
          <a:p>
            <a:pPr algn="just">
              <a:lnSpc>
                <a:spcPct val="107000"/>
              </a:lnSpc>
              <a:spcAft>
                <a:spcPts val="800"/>
              </a:spcAft>
              <a:buFont typeface="Wingdings" panose="05000000000000000000" pitchFamily="2" charset="2"/>
              <a:buChar char="ü"/>
            </a:pPr>
            <a:r>
              <a:rPr lang="it-IT" b="1" dirty="0">
                <a:latin typeface="Calibri" panose="020F0502020204030204" pitchFamily="34" charset="0"/>
                <a:ea typeface="Calibri" panose="020F0502020204030204" pitchFamily="34" charset="0"/>
                <a:cs typeface="Times New Roman" panose="02020603050405020304" pitchFamily="18" charset="0"/>
              </a:rPr>
              <a:t>Per “annualità” si intende un servizio, per </a:t>
            </a:r>
            <a:r>
              <a:rPr lang="it-IT" b="1" dirty="0" err="1">
                <a:latin typeface="Calibri" panose="020F0502020204030204" pitchFamily="34" charset="0"/>
                <a:ea typeface="Calibri" panose="020F0502020204030204" pitchFamily="34" charset="0"/>
                <a:cs typeface="Times New Roman" panose="02020603050405020304" pitchFamily="18" charset="0"/>
              </a:rPr>
              <a:t>a.s.</a:t>
            </a:r>
            <a:r>
              <a:rPr lang="it-IT" b="1" dirty="0">
                <a:latin typeface="Calibri" panose="020F0502020204030204" pitchFamily="34" charset="0"/>
                <a:ea typeface="Calibri" panose="020F0502020204030204" pitchFamily="34" charset="0"/>
                <a:cs typeface="Times New Roman" panose="02020603050405020304" pitchFamily="18" charset="0"/>
              </a:rPr>
              <a:t>, di almeno 180 gg. anche non continuativi oppure svolto ininterrottamente da almeno il 1° febbraio fino agli scrutini compresi.</a:t>
            </a:r>
          </a:p>
          <a:p>
            <a:pPr algn="just">
              <a:lnSpc>
                <a:spcPct val="107000"/>
              </a:lnSpc>
              <a:spcAft>
                <a:spcPts val="800"/>
              </a:spcAft>
              <a:buFont typeface="Wingdings" panose="05000000000000000000" pitchFamily="2" charset="2"/>
              <a:buChar char="ü"/>
            </a:pPr>
            <a:r>
              <a:rPr lang="it-IT" b="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Inserimenti con riserva: </a:t>
            </a:r>
            <a:r>
              <a:rPr lang="it-IT"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Gli specializzandi nel sostegno potranno iscriversi nella prima fascia con riserva: il titolo andrà conseguito entro il 30 giugno 2024 e la riserva andrà sciolta entro luglio. Qualora il titolo non venga conseguito entro tale data, l’aspirante è inserito nella fascia spettante sulla base dei titoli effettivamente posseduti.</a:t>
            </a:r>
          </a:p>
          <a:p>
            <a:pPr algn="just">
              <a:lnSpc>
                <a:spcPct val="107000"/>
              </a:lnSpc>
              <a:spcAft>
                <a:spcPts val="800"/>
              </a:spcAft>
              <a:buFont typeface="Wingdings" panose="05000000000000000000" pitchFamily="2" charset="2"/>
              <a:buChar char="ü"/>
            </a:pPr>
            <a:r>
              <a:rPr lang="it-IT" b="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Iscritti negli elenchi aggiuntivi (I fascia GPS): </a:t>
            </a:r>
            <a:r>
              <a:rPr lang="it-IT" b="1" dirty="0">
                <a:latin typeface="Calibri" panose="020F0502020204030204" pitchFamily="34" charset="0"/>
                <a:ea typeface="Calibri" panose="020F0502020204030204" pitchFamily="34" charset="0"/>
                <a:cs typeface="Times New Roman" panose="02020603050405020304" pitchFamily="18" charset="0"/>
              </a:rPr>
              <a:t>dovranno presentare domanda per l’inserimento a pieno titolo.</a:t>
            </a:r>
          </a:p>
        </p:txBody>
      </p:sp>
      <p:sp>
        <p:nvSpPr>
          <p:cNvPr id="4" name="Segnaposto numero diapositiva 3"/>
          <p:cNvSpPr>
            <a:spLocks noGrp="1"/>
          </p:cNvSpPr>
          <p:nvPr>
            <p:ph type="sldNum" sz="quarter" idx="12"/>
          </p:nvPr>
        </p:nvSpPr>
        <p:spPr/>
        <p:txBody>
          <a:bodyPr/>
          <a:lstStyle/>
          <a:p>
            <a:pPr>
              <a:defRPr/>
            </a:pPr>
            <a:fld id="{74652013-92E7-4D42-85BD-0C0DAEEF1AFC}" type="slidenum">
              <a:rPr lang="it-IT" altLang="it-IT" smtClean="0"/>
              <a:pPr>
                <a:defRPr/>
              </a:pPr>
              <a:t>7</a:t>
            </a:fld>
            <a:endParaRPr lang="it-IT" altLang="it-IT"/>
          </a:p>
        </p:txBody>
      </p:sp>
      <p:sp>
        <p:nvSpPr>
          <p:cNvPr id="5" name="Titolo 1"/>
          <p:cNvSpPr txBox="1">
            <a:spLocks/>
          </p:cNvSpPr>
          <p:nvPr/>
        </p:nvSpPr>
        <p:spPr>
          <a:xfrm>
            <a:off x="755576" y="260648"/>
            <a:ext cx="7429499" cy="1656184"/>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it-IT" sz="4000" b="1" dirty="0">
                <a:ln w="22225">
                  <a:solidFill>
                    <a:schemeClr val="accent2"/>
                  </a:solidFill>
                  <a:prstDash val="solid"/>
                </a:ln>
                <a:solidFill>
                  <a:srgbClr val="0070C0"/>
                </a:solidFill>
              </a:rPr>
              <a:t>PRESENTAZIONE DELLE DOMANDE GPS</a:t>
            </a:r>
          </a:p>
          <a:p>
            <a:pPr algn="ctr" fontAlgn="auto">
              <a:spcAft>
                <a:spcPts val="0"/>
              </a:spcAft>
            </a:pPr>
            <a:endParaRPr lang="it-IT" sz="2400" b="1" dirty="0">
              <a:ln w="22225">
                <a:solidFill>
                  <a:schemeClr val="accent2"/>
                </a:solidFill>
                <a:prstDash val="solid"/>
              </a:ln>
              <a:solidFill>
                <a:srgbClr val="0070C0"/>
              </a:solidFill>
            </a:endParaRPr>
          </a:p>
          <a:p>
            <a:pPr algn="ctr" fontAlgn="auto">
              <a:spcAft>
                <a:spcPts val="0"/>
              </a:spcAft>
            </a:pPr>
            <a:r>
              <a:rPr lang="it-IT" sz="2400" b="1" dirty="0">
                <a:ln w="22225">
                  <a:solidFill>
                    <a:schemeClr val="accent2"/>
                  </a:solidFill>
                  <a:prstDash val="solid"/>
                </a:ln>
                <a:solidFill>
                  <a:srgbClr val="0070C0"/>
                </a:solidFill>
              </a:rPr>
              <a:t>REQUISITI DI ACCESSO PER I NUOVI INSERIMENTI</a:t>
            </a:r>
          </a:p>
          <a:p>
            <a:pPr algn="ctr" fontAlgn="auto">
              <a:spcAft>
                <a:spcPts val="0"/>
              </a:spcAft>
            </a:pPr>
            <a:r>
              <a:rPr lang="it-IT" b="1" dirty="0">
                <a:ln w="22225">
                  <a:solidFill>
                    <a:schemeClr val="accent2"/>
                  </a:solidFill>
                  <a:prstDash val="solid"/>
                </a:ln>
                <a:solidFill>
                  <a:srgbClr val="0070C0"/>
                </a:solidFill>
              </a:rPr>
              <a:t>DOCENTI DI SOSTEGNO</a:t>
            </a:r>
          </a:p>
          <a:p>
            <a:pPr algn="ctr" fontAlgn="auto">
              <a:spcAft>
                <a:spcPts val="0"/>
              </a:spcAft>
            </a:pPr>
            <a:endParaRPr lang="it-IT" b="1" dirty="0">
              <a:ln w="22225">
                <a:solidFill>
                  <a:schemeClr val="accent2"/>
                </a:solidFill>
                <a:prstDash val="solid"/>
              </a:ln>
              <a:solidFill>
                <a:srgbClr val="0070C0"/>
              </a:solidFill>
            </a:endParaRPr>
          </a:p>
        </p:txBody>
      </p:sp>
      <p:pic>
        <p:nvPicPr>
          <p:cNvPr id="6" name="Immagine 5"/>
          <p:cNvPicPr>
            <a:picLocks noChangeAspect="1"/>
          </p:cNvPicPr>
          <p:nvPr/>
        </p:nvPicPr>
        <p:blipFill>
          <a:blip r:embed="rId2"/>
          <a:stretch>
            <a:fillRect/>
          </a:stretch>
        </p:blipFill>
        <p:spPr>
          <a:xfrm>
            <a:off x="3737896" y="6266637"/>
            <a:ext cx="1975275" cy="591363"/>
          </a:xfrm>
          <a:prstGeom prst="rect">
            <a:avLst/>
          </a:prstGeom>
        </p:spPr>
      </p:pic>
    </p:spTree>
    <p:extLst>
      <p:ext uri="{BB962C8B-B14F-4D97-AF65-F5344CB8AC3E}">
        <p14:creationId xmlns:p14="http://schemas.microsoft.com/office/powerpoint/2010/main" val="3235984707"/>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1556792"/>
            <a:ext cx="8496944" cy="6595182"/>
          </a:xfrm>
        </p:spPr>
        <p:txBody>
          <a:bodyPr>
            <a:noAutofit/>
          </a:bodyPr>
          <a:lstStyle/>
          <a:p>
            <a:pPr algn="just">
              <a:lnSpc>
                <a:spcPct val="107000"/>
              </a:lnSpc>
              <a:spcAft>
                <a:spcPts val="800"/>
              </a:spcAft>
              <a:buFont typeface="Wingdings" panose="05000000000000000000" pitchFamily="2" charset="2"/>
              <a:buChar char="ü"/>
            </a:pPr>
            <a:r>
              <a:rPr lang="it-IT"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Sono valutabili solo i titoli e servizi conseguiti successivamente al 31 maggio 2022 – termine per la presentazione delle domande di iscrizione alle GPS costituite per il biennio 2022/2023-2023/2024 – ed entro la data di scadenza del termine di presentazione delle domande, ovvero a quelli già posseduti, ma non presentati entro la suddetta data del 31 maggio 2022.</a:t>
            </a:r>
          </a:p>
          <a:p>
            <a:pPr algn="just">
              <a:lnSpc>
                <a:spcPct val="107000"/>
              </a:lnSpc>
              <a:spcAft>
                <a:spcPts val="800"/>
              </a:spcAft>
              <a:buFont typeface="Wingdings" panose="05000000000000000000" pitchFamily="2" charset="2"/>
              <a:buChar char="ü"/>
            </a:pPr>
            <a:r>
              <a:rPr lang="it-IT"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Non è quindi contemplata la possibilità di inserire il servizio che si svolgerà successivamente alla chiusura della procedura come reso possibile nel 2022. Per cui, non sarà consentito dichiarare la data di fine contratto della supplenza in corso qualora sia successiva al termine della presentazione della domanda, al fine di acquisire il maggiore punteggio possibile </a:t>
            </a:r>
            <a:r>
              <a:rPr lang="it-IT" b="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nell’a.s.</a:t>
            </a:r>
            <a:r>
              <a:rPr lang="it-IT"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2023/24. </a:t>
            </a:r>
          </a:p>
          <a:p>
            <a:pPr algn="just">
              <a:lnSpc>
                <a:spcPct val="107000"/>
              </a:lnSpc>
              <a:spcAft>
                <a:spcPts val="800"/>
              </a:spcAft>
              <a:buFont typeface="Wingdings" panose="05000000000000000000" pitchFamily="2" charset="2"/>
              <a:buChar char="ü"/>
            </a:pPr>
            <a:r>
              <a:rPr lang="it-IT"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Oppure, nel caso di inserimento nella seconda fascia del sostegno, non sarà possibile inserirsi con riserva e far valere la terza annualità in corso: a molti sarà così preclusa la possibilità di raggiungere i 180 gg. </a:t>
            </a:r>
            <a:r>
              <a:rPr lang="it-IT" b="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nell’a.s.</a:t>
            </a:r>
            <a:r>
              <a:rPr lang="it-IT"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in corso oppure dichiarare il servizio dal 1 febbraio fino al termine degli scrutini.</a:t>
            </a:r>
          </a:p>
        </p:txBody>
      </p:sp>
      <p:sp>
        <p:nvSpPr>
          <p:cNvPr id="4" name="Segnaposto numero diapositiva 3"/>
          <p:cNvSpPr>
            <a:spLocks noGrp="1"/>
          </p:cNvSpPr>
          <p:nvPr>
            <p:ph type="sldNum" sz="quarter" idx="12"/>
          </p:nvPr>
        </p:nvSpPr>
        <p:spPr/>
        <p:txBody>
          <a:bodyPr/>
          <a:lstStyle/>
          <a:p>
            <a:pPr>
              <a:defRPr/>
            </a:pPr>
            <a:fld id="{74652013-92E7-4D42-85BD-0C0DAEEF1AFC}" type="slidenum">
              <a:rPr lang="it-IT" altLang="it-IT" smtClean="0"/>
              <a:pPr>
                <a:defRPr/>
              </a:pPr>
              <a:t>8</a:t>
            </a:fld>
            <a:endParaRPr lang="it-IT" altLang="it-IT"/>
          </a:p>
        </p:txBody>
      </p:sp>
      <p:sp>
        <p:nvSpPr>
          <p:cNvPr id="5" name="Titolo 1"/>
          <p:cNvSpPr txBox="1">
            <a:spLocks/>
          </p:cNvSpPr>
          <p:nvPr/>
        </p:nvSpPr>
        <p:spPr>
          <a:xfrm>
            <a:off x="755576" y="260648"/>
            <a:ext cx="7429499" cy="1656184"/>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it-IT" sz="4000" b="1" dirty="0">
                <a:ln w="22225">
                  <a:solidFill>
                    <a:schemeClr val="accent2"/>
                  </a:solidFill>
                  <a:prstDash val="solid"/>
                </a:ln>
                <a:solidFill>
                  <a:srgbClr val="0070C0"/>
                </a:solidFill>
              </a:rPr>
              <a:t>PRESENTAZIONE DELLE DOMANDE GPS</a:t>
            </a:r>
          </a:p>
          <a:p>
            <a:pPr algn="ctr" fontAlgn="auto">
              <a:spcAft>
                <a:spcPts val="0"/>
              </a:spcAft>
            </a:pPr>
            <a:r>
              <a:rPr lang="it-IT" sz="4000" b="1" dirty="0">
                <a:ln w="22225">
                  <a:solidFill>
                    <a:schemeClr val="accent2"/>
                  </a:solidFill>
                  <a:prstDash val="solid"/>
                </a:ln>
                <a:solidFill>
                  <a:srgbClr val="0070C0"/>
                </a:solidFill>
              </a:rPr>
              <a:t> </a:t>
            </a:r>
            <a:r>
              <a:rPr lang="it-IT" sz="2400" b="1" dirty="0">
                <a:ln w="22225">
                  <a:solidFill>
                    <a:schemeClr val="accent2"/>
                  </a:solidFill>
                  <a:prstDash val="solid"/>
                </a:ln>
                <a:solidFill>
                  <a:srgbClr val="0070C0"/>
                </a:solidFill>
              </a:rPr>
              <a:t>Biennio 2024/2025 – 2025/2026</a:t>
            </a:r>
          </a:p>
          <a:p>
            <a:pPr algn="ctr" fontAlgn="auto">
              <a:spcAft>
                <a:spcPts val="0"/>
              </a:spcAft>
            </a:pPr>
            <a:endParaRPr lang="it-IT" sz="2400" b="1" dirty="0">
              <a:ln w="22225">
                <a:solidFill>
                  <a:schemeClr val="accent2"/>
                </a:solidFill>
                <a:prstDash val="solid"/>
              </a:ln>
              <a:solidFill>
                <a:srgbClr val="0070C0"/>
              </a:solidFill>
            </a:endParaRPr>
          </a:p>
          <a:p>
            <a:pPr algn="ctr" fontAlgn="auto">
              <a:spcAft>
                <a:spcPts val="0"/>
              </a:spcAft>
            </a:pPr>
            <a:r>
              <a:rPr lang="it-IT" sz="2400" b="1" dirty="0">
                <a:ln w="22225">
                  <a:solidFill>
                    <a:schemeClr val="accent2"/>
                  </a:solidFill>
                  <a:prstDash val="solid"/>
                </a:ln>
                <a:solidFill>
                  <a:srgbClr val="0070C0"/>
                </a:solidFill>
              </a:rPr>
              <a:t>VALUTAZIONE DEL SERVIZIO</a:t>
            </a:r>
          </a:p>
          <a:p>
            <a:pPr algn="ctr" fontAlgn="auto">
              <a:spcAft>
                <a:spcPts val="0"/>
              </a:spcAft>
            </a:pPr>
            <a:endParaRPr lang="it-IT" sz="2000" b="1" dirty="0">
              <a:ln w="22225">
                <a:solidFill>
                  <a:schemeClr val="accent2"/>
                </a:solidFill>
                <a:prstDash val="solid"/>
              </a:ln>
              <a:solidFill>
                <a:srgbClr val="0070C0"/>
              </a:solidFill>
            </a:endParaRPr>
          </a:p>
          <a:p>
            <a:pPr algn="ctr" fontAlgn="auto">
              <a:spcAft>
                <a:spcPts val="0"/>
              </a:spcAft>
            </a:pPr>
            <a:endParaRPr lang="it-IT" b="1" dirty="0">
              <a:ln w="22225">
                <a:solidFill>
                  <a:schemeClr val="accent2"/>
                </a:solidFill>
                <a:prstDash val="solid"/>
              </a:ln>
              <a:solidFill>
                <a:srgbClr val="0070C0"/>
              </a:solidFill>
            </a:endParaRPr>
          </a:p>
        </p:txBody>
      </p:sp>
      <p:pic>
        <p:nvPicPr>
          <p:cNvPr id="6" name="Immagine 5"/>
          <p:cNvPicPr>
            <a:picLocks noChangeAspect="1"/>
          </p:cNvPicPr>
          <p:nvPr/>
        </p:nvPicPr>
        <p:blipFill>
          <a:blip r:embed="rId2"/>
          <a:stretch>
            <a:fillRect/>
          </a:stretch>
        </p:blipFill>
        <p:spPr>
          <a:xfrm>
            <a:off x="3737896" y="6266637"/>
            <a:ext cx="1975275" cy="591363"/>
          </a:xfrm>
          <a:prstGeom prst="rect">
            <a:avLst/>
          </a:prstGeom>
        </p:spPr>
      </p:pic>
    </p:spTree>
    <p:extLst>
      <p:ext uri="{BB962C8B-B14F-4D97-AF65-F5344CB8AC3E}">
        <p14:creationId xmlns:p14="http://schemas.microsoft.com/office/powerpoint/2010/main" val="2110384814"/>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1556792"/>
            <a:ext cx="8496944" cy="6595182"/>
          </a:xfrm>
        </p:spPr>
        <p:txBody>
          <a:bodyPr>
            <a:noAutofit/>
          </a:bodyPr>
          <a:lstStyle/>
          <a:p>
            <a:pPr algn="just">
              <a:lnSpc>
                <a:spcPct val="150000"/>
              </a:lnSpc>
              <a:spcAft>
                <a:spcPts val="800"/>
              </a:spcAft>
              <a:buFont typeface="Wingdings" panose="05000000000000000000" pitchFamily="2" charset="2"/>
              <a:buChar char="ü"/>
            </a:pPr>
            <a:r>
              <a:rPr lang="it-IT" sz="16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La “messa a disposizione” sarà sostituita dall’interpello una volta esaurite le graduatorie di istituto. È prevista da parte delle scuole la pubblicazione sul proprio sito istituzionale di specifici avvisi prioritariamente per docenti provvisti di abilitazione e, per i posti di sostegno, di specializzazione. In subordine provvisti del titolo di studio. </a:t>
            </a:r>
          </a:p>
          <a:p>
            <a:pPr algn="just">
              <a:lnSpc>
                <a:spcPct val="150000"/>
              </a:lnSpc>
              <a:spcAft>
                <a:spcPts val="800"/>
              </a:spcAft>
              <a:buFont typeface="Wingdings" panose="05000000000000000000" pitchFamily="2" charset="2"/>
              <a:buChar char="ü"/>
            </a:pPr>
            <a:r>
              <a:rPr lang="it-IT" sz="16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Non partecipa alla procedura di interpello chi ha già ricevuto un contratto a tempo determinato nella provincia di inserimento. </a:t>
            </a:r>
          </a:p>
          <a:p>
            <a:pPr algn="just">
              <a:lnSpc>
                <a:spcPct val="150000"/>
              </a:lnSpc>
              <a:spcAft>
                <a:spcPts val="800"/>
              </a:spcAft>
              <a:buFont typeface="Wingdings" panose="05000000000000000000" pitchFamily="2" charset="2"/>
              <a:buChar char="ü"/>
            </a:pPr>
            <a:r>
              <a:rPr lang="it-IT" sz="16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Solo per i posti di sostegno possono partecipare coloro che pur essendo presenti nelle GPS non hanno stipulato un contratto a tempo determinato nella propria provincia. </a:t>
            </a:r>
          </a:p>
          <a:p>
            <a:pPr algn="just">
              <a:lnSpc>
                <a:spcPct val="150000"/>
              </a:lnSpc>
              <a:spcAft>
                <a:spcPts val="800"/>
              </a:spcAft>
              <a:buFont typeface="Wingdings" panose="05000000000000000000" pitchFamily="2" charset="2"/>
              <a:buChar char="ü"/>
            </a:pPr>
            <a:r>
              <a:rPr lang="it-IT" sz="16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Per cui, l’interpello sarà comunque vietato a chi è inserito nelle GPS per i posti comuni (anche in assenza di un contratto a tempo determinato).</a:t>
            </a:r>
          </a:p>
        </p:txBody>
      </p:sp>
      <p:sp>
        <p:nvSpPr>
          <p:cNvPr id="4" name="Segnaposto numero diapositiva 3"/>
          <p:cNvSpPr>
            <a:spLocks noGrp="1"/>
          </p:cNvSpPr>
          <p:nvPr>
            <p:ph type="sldNum" sz="quarter" idx="12"/>
          </p:nvPr>
        </p:nvSpPr>
        <p:spPr/>
        <p:txBody>
          <a:bodyPr/>
          <a:lstStyle/>
          <a:p>
            <a:pPr>
              <a:defRPr/>
            </a:pPr>
            <a:fld id="{74652013-92E7-4D42-85BD-0C0DAEEF1AFC}" type="slidenum">
              <a:rPr lang="it-IT" altLang="it-IT" smtClean="0"/>
              <a:pPr>
                <a:defRPr/>
              </a:pPr>
              <a:t>9</a:t>
            </a:fld>
            <a:endParaRPr lang="it-IT" altLang="it-IT"/>
          </a:p>
        </p:txBody>
      </p:sp>
      <p:sp>
        <p:nvSpPr>
          <p:cNvPr id="5" name="Titolo 1"/>
          <p:cNvSpPr txBox="1">
            <a:spLocks/>
          </p:cNvSpPr>
          <p:nvPr/>
        </p:nvSpPr>
        <p:spPr>
          <a:xfrm>
            <a:off x="755576" y="260648"/>
            <a:ext cx="7429499" cy="1656184"/>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it-IT" sz="4000" b="1" dirty="0">
                <a:ln w="22225">
                  <a:solidFill>
                    <a:schemeClr val="accent2"/>
                  </a:solidFill>
                  <a:prstDash val="solid"/>
                </a:ln>
                <a:solidFill>
                  <a:srgbClr val="0070C0"/>
                </a:solidFill>
              </a:rPr>
              <a:t>PRESENTAZIONE DELLE DOMANDE GPS</a:t>
            </a:r>
          </a:p>
          <a:p>
            <a:pPr algn="ctr" fontAlgn="auto">
              <a:spcAft>
                <a:spcPts val="0"/>
              </a:spcAft>
            </a:pPr>
            <a:r>
              <a:rPr lang="it-IT" sz="4000" b="1" dirty="0">
                <a:ln w="22225">
                  <a:solidFill>
                    <a:schemeClr val="accent2"/>
                  </a:solidFill>
                  <a:prstDash val="solid"/>
                </a:ln>
                <a:solidFill>
                  <a:srgbClr val="0070C0"/>
                </a:solidFill>
              </a:rPr>
              <a:t> </a:t>
            </a:r>
            <a:r>
              <a:rPr lang="it-IT" sz="2400" b="1" dirty="0">
                <a:ln w="22225">
                  <a:solidFill>
                    <a:schemeClr val="accent2"/>
                  </a:solidFill>
                  <a:prstDash val="solid"/>
                </a:ln>
                <a:solidFill>
                  <a:srgbClr val="0070C0"/>
                </a:solidFill>
              </a:rPr>
              <a:t>Biennio 2024/2025 – 2025/2026</a:t>
            </a:r>
          </a:p>
          <a:p>
            <a:pPr algn="ctr" fontAlgn="auto">
              <a:spcAft>
                <a:spcPts val="0"/>
              </a:spcAft>
            </a:pPr>
            <a:endParaRPr lang="it-IT" sz="2400" b="1" dirty="0">
              <a:ln w="22225">
                <a:solidFill>
                  <a:schemeClr val="accent2"/>
                </a:solidFill>
                <a:prstDash val="solid"/>
              </a:ln>
              <a:solidFill>
                <a:srgbClr val="0070C0"/>
              </a:solidFill>
            </a:endParaRPr>
          </a:p>
          <a:p>
            <a:pPr algn="ctr" fontAlgn="auto">
              <a:spcAft>
                <a:spcPts val="0"/>
              </a:spcAft>
            </a:pPr>
            <a:r>
              <a:rPr lang="it-IT" sz="2400" b="1" dirty="0">
                <a:ln w="22225">
                  <a:solidFill>
                    <a:schemeClr val="accent2"/>
                  </a:solidFill>
                  <a:prstDash val="solid"/>
                </a:ln>
                <a:solidFill>
                  <a:srgbClr val="0070C0"/>
                </a:solidFill>
              </a:rPr>
              <a:t>L’INTERPELLO SOSTITUISCE LE MAD </a:t>
            </a:r>
            <a:endParaRPr lang="it-IT" sz="2000" b="1" dirty="0">
              <a:ln w="22225">
                <a:solidFill>
                  <a:schemeClr val="accent2"/>
                </a:solidFill>
                <a:prstDash val="solid"/>
              </a:ln>
              <a:solidFill>
                <a:srgbClr val="0070C0"/>
              </a:solidFill>
            </a:endParaRPr>
          </a:p>
          <a:p>
            <a:pPr algn="ctr" fontAlgn="auto">
              <a:spcAft>
                <a:spcPts val="0"/>
              </a:spcAft>
            </a:pPr>
            <a:endParaRPr lang="it-IT" b="1" dirty="0">
              <a:ln w="22225">
                <a:solidFill>
                  <a:schemeClr val="accent2"/>
                </a:solidFill>
                <a:prstDash val="solid"/>
              </a:ln>
              <a:solidFill>
                <a:srgbClr val="0070C0"/>
              </a:solidFill>
            </a:endParaRPr>
          </a:p>
        </p:txBody>
      </p:sp>
      <p:pic>
        <p:nvPicPr>
          <p:cNvPr id="6" name="Immagine 5"/>
          <p:cNvPicPr>
            <a:picLocks noChangeAspect="1"/>
          </p:cNvPicPr>
          <p:nvPr/>
        </p:nvPicPr>
        <p:blipFill>
          <a:blip r:embed="rId2"/>
          <a:stretch>
            <a:fillRect/>
          </a:stretch>
        </p:blipFill>
        <p:spPr>
          <a:xfrm>
            <a:off x="3737896" y="6266637"/>
            <a:ext cx="1975275" cy="591363"/>
          </a:xfrm>
          <a:prstGeom prst="rect">
            <a:avLst/>
          </a:prstGeom>
        </p:spPr>
      </p:pic>
    </p:spTree>
    <p:extLst>
      <p:ext uri="{BB962C8B-B14F-4D97-AF65-F5344CB8AC3E}">
        <p14:creationId xmlns:p14="http://schemas.microsoft.com/office/powerpoint/2010/main" val="884225250"/>
      </p:ext>
    </p:extLst>
  </p:cSld>
  <p:clrMapOvr>
    <a:masterClrMapping/>
  </p:clrMapOvr>
  <p:transition spd="slow">
    <p:randomBar dir="vert"/>
  </p:transition>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14642</TotalTime>
  <Words>1978</Words>
  <Application>Microsoft Office PowerPoint</Application>
  <PresentationFormat>Presentazione su schermo (4:3)</PresentationFormat>
  <Paragraphs>136</Paragraphs>
  <Slides>16</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16</vt:i4>
      </vt:variant>
    </vt:vector>
  </HeadingPairs>
  <TitlesOfParts>
    <vt:vector size="22" baseType="lpstr">
      <vt:lpstr>Arial</vt:lpstr>
      <vt:lpstr>Calibri</vt:lpstr>
      <vt:lpstr>Trebuchet MS</vt:lpstr>
      <vt:lpstr>Wingdings</vt:lpstr>
      <vt:lpstr>Wingdings 3</vt:lpstr>
      <vt:lpstr>Sfaccettatura</vt:lpstr>
      <vt:lpstr>Presentazione standard di PowerPoint</vt:lpstr>
      <vt:lpstr>PRESENTAZIONE DELLE DOMANDE GPS Biennio 2024/2025 – 2025/2026</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UIL Scuola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Elaborazione Uil Scuola su testo contratto siglato all’Aran</dc:title>
  <dc:subject>Elaborazione Uil Scuola su testo contratto siglato all’Aran</dc:subject>
  <dc:creator>Paolo Pizzo e Mauro Panzieri - Segr. UIL Scuola</dc:creator>
  <cp:keywords>Contratto Scuola</cp:keywords>
  <cp:lastModifiedBy>LUIGI ROCCA</cp:lastModifiedBy>
  <cp:revision>712</cp:revision>
  <dcterms:created xsi:type="dcterms:W3CDTF">2011-06-13T10:48:38Z</dcterms:created>
  <dcterms:modified xsi:type="dcterms:W3CDTF">2024-02-15T14:45:47Z</dcterms:modified>
</cp:coreProperties>
</file>